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15.xml" ContentType="application/vnd.openxmlformats-officedocument.presentationml.notesSlide+xml"/>
  <Override PartName="/ppt/notesSlides/notesSlide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24.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3.xml" ContentType="application/vnd.openxmlformats-officedocument.presentationml.notesSlide+xml"/>
  <Override PartName="/ppt/notesSlides/notesSlide17.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19.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21.xml" ContentType="application/vnd.openxmlformats-officedocument.presentationml.notesSlide+xml"/>
  <Override PartName="/ppt/notesSlides/notesSlide16.xml" ContentType="application/vnd.openxmlformats-officedocument.presentationml.notesSlide+xml"/>
  <Override PartName="/ppt/notesSlides/notesSlide18.xml" ContentType="application/vnd.openxmlformats-officedocument.presentationml.notesSlide+xml"/>
  <Override PartName="/ppt/notesSlides/notesSlide3.xml" ContentType="application/vnd.openxmlformats-officedocument.presentationml.notesSlide+xml"/>
  <Override PartName="/ppt/notesSlides/notesSlide12.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slideMaster1.xml" ContentType="application/vnd.openxmlformats-officedocument.presentationml.slideMaster+xml"/>
  <Override PartName="/ppt/slides/slide1.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16.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6.xml" ContentType="application/vnd.openxmlformats-officedocument.presentationml.slide+xml"/>
  <Override PartName="/ppt/slides/slide18.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3.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14.xml" ContentType="application/vnd.openxmlformats-officedocument.presentationml.slide+xml"/>
  <Override PartName="/ppt/slides/slide11.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strictFirstAndLastChars="0" showSpecialPlsOnTitleSld="0" firstSlideNum="0">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Target="slides/slide14.xml" Type="http://schemas.openxmlformats.org/officeDocument/2006/relationships/slide" Id="rId19"/><Relationship Target="slides/slide13.xml" Type="http://schemas.openxmlformats.org/officeDocument/2006/relationships/slide" Id="rId18"/><Relationship Target="slides/slide12.xml" Type="http://schemas.openxmlformats.org/officeDocument/2006/relationships/slide" Id="rId17"/><Relationship Target="slides/slide11.xml" Type="http://schemas.openxmlformats.org/officeDocument/2006/relationships/slide" Id="rId16"/><Relationship Target="slides/slide10.xml" Type="http://schemas.openxmlformats.org/officeDocument/2006/relationships/slide" Id="rId15"/><Relationship Target="slides/slide9.xml" Type="http://schemas.openxmlformats.org/officeDocument/2006/relationships/slide" Id="rId14"/><Relationship Target="slides/slide7.xml" Type="http://schemas.openxmlformats.org/officeDocument/2006/relationships/slide" Id="rId12"/><Relationship Target="slides/slide8.xml" Type="http://schemas.openxmlformats.org/officeDocument/2006/relationships/slide" Id="rId13"/><Relationship Target="slides/slide5.xml" Type="http://schemas.openxmlformats.org/officeDocument/2006/relationships/slide" Id="rId10"/><Relationship Target="slides/slide6.xml" Type="http://schemas.openxmlformats.org/officeDocument/2006/relationships/slide" Id="rId11"/><Relationship Target="slides/slide24.xml" Type="http://schemas.openxmlformats.org/officeDocument/2006/relationships/slide" Id="rId29"/><Relationship Target="slides/slide21.xml" Type="http://schemas.openxmlformats.org/officeDocument/2006/relationships/slide" Id="rId26"/><Relationship Target="slides/slide20.xml" Type="http://schemas.openxmlformats.org/officeDocument/2006/relationships/slide" Id="rId25"/><Relationship Target="slides/slide23.xml" Type="http://schemas.openxmlformats.org/officeDocument/2006/relationships/slide" Id="rId28"/><Relationship Target="slides/slide22.xml" Type="http://schemas.openxmlformats.org/officeDocument/2006/relationships/slide" Id="rId27"/><Relationship Target="presProps.xml" Type="http://schemas.openxmlformats.org/officeDocument/2006/relationships/presProps" Id="rId2"/><Relationship Target="slides/slide16.xml" Type="http://schemas.openxmlformats.org/officeDocument/2006/relationships/slide" Id="rId21"/><Relationship Target="theme/theme2.xml" Type="http://schemas.openxmlformats.org/officeDocument/2006/relationships/theme" Id="rId1"/><Relationship Target="slides/slide17.xml" Type="http://schemas.openxmlformats.org/officeDocument/2006/relationships/slide" Id="rId22"/><Relationship Target="slideMasters/slideMaster1.xml" Type="http://schemas.openxmlformats.org/officeDocument/2006/relationships/slideMaster" Id="rId4"/><Relationship Target="slides/slide18.xml" Type="http://schemas.openxmlformats.org/officeDocument/2006/relationships/slide" Id="rId23"/><Relationship Target="tableStyles.xml" Type="http://schemas.openxmlformats.org/officeDocument/2006/relationships/tableStyles" Id="rId3"/><Relationship Target="slides/slide19.xml" Type="http://schemas.openxmlformats.org/officeDocument/2006/relationships/slide" Id="rId24"/><Relationship Target="slides/slide15.xml" Type="http://schemas.openxmlformats.org/officeDocument/2006/relationships/slide" Id="rId20"/><Relationship Target="slides/slide4.xml" Type="http://schemas.openxmlformats.org/officeDocument/2006/relationships/slide" Id="rId9"/><Relationship Target="slides/slide1.xml" Type="http://schemas.openxmlformats.org/officeDocument/2006/relationships/slide" Id="rId6"/><Relationship Target="notesMasters/notesMaster1.xml" Type="http://schemas.openxmlformats.org/officeDocument/2006/relationships/notesMaster" Id="rId5"/><Relationship Target="slides/slide3.xml" Type="http://schemas.openxmlformats.org/officeDocument/2006/relationships/slide" Id="rId8"/><Relationship Target="slides/slide2.xml" Type="http://schemas.openxmlformats.org/officeDocument/2006/relationships/slide" Id="rId7"/></Relationships>
</file>

<file path=ppt/notesMasters/_rels/notesMaster1.xml.rels><?xml version="1.0" encoding="UTF-8" standalone="yes"?><Relationships xmlns="http://schemas.openxmlformats.org/package/2006/relationships"><Relationship Target="../theme/theme3.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y="0" x="0"/>
          <a:ext cy="0" cx="0"/>
          <a:chOff y="0" x="0"/>
          <a:chExt cy="0" cx="0"/>
        </a:xfrm>
      </p:grpSpPr>
      <p:sp>
        <p:nvSpPr>
          <p:cNvPr id="2" name="Shape 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 name="Shape 3"/>
          <p:cNvSpPr txBox="1"/>
          <p:nvPr>
            <p:ph idx="1" type="body"/>
          </p:nvPr>
        </p:nvSpPr>
        <p:spPr>
          <a:xfrm>
            <a:off y="4343400" x="685800"/>
            <a:ext cy="4114800" cx="5486399"/>
          </a:xfrm>
          <a:prstGeom prst="rect">
            <a:avLst/>
          </a:prstGeom>
          <a:noFill/>
          <a:ln>
            <a:noFill/>
          </a:ln>
        </p:spPr>
        <p:txBody>
          <a:bodyPr bIns="91425" rIns="91425" lIns="91425" t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 name="Shape 33"/>
        <p:cNvGrpSpPr/>
        <p:nvPr/>
      </p:nvGrpSpPr>
      <p:grpSpPr>
        <a:xfrm>
          <a:off y="0" x="0"/>
          <a:ext cy="0" cx="0"/>
          <a:chOff y="0" x="0"/>
          <a:chExt cy="0" cx="0"/>
        </a:xfrm>
      </p:grpSpPr>
      <p:sp>
        <p:nvSpPr>
          <p:cNvPr id="34" name="Shape 3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5" name="Shape 35"/>
          <p:cNvSpPr txBox="1"/>
          <p:nvPr>
            <p:ph idx="1" type="body"/>
          </p:nvPr>
        </p:nvSpPr>
        <p:spPr>
          <a:xfrm>
            <a:off y="4343400" x="685800"/>
            <a:ext cy="4114800" cx="5486399"/>
          </a:xfrm>
          <a:prstGeom prst="rect">
            <a:avLst/>
          </a:prstGeom>
        </p:spPr>
        <p:txBody>
          <a:bodyPr bIns="91425" rIns="91425" lIns="91425" tIns="91425" anchor="t" anchorCtr="0">
            <a:sp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3" name="Shape 93"/>
        <p:cNvGrpSpPr/>
        <p:nvPr/>
      </p:nvGrpSpPr>
      <p:grpSpPr>
        <a:xfrm>
          <a:off y="0" x="0"/>
          <a:ext cy="0" cx="0"/>
          <a:chOff y="0" x="0"/>
          <a:chExt cy="0" cx="0"/>
        </a:xfrm>
      </p:grpSpPr>
      <p:sp>
        <p:nvSpPr>
          <p:cNvPr id="94" name="Shape 9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95" name="Shape 95"/>
          <p:cNvSpPr txBox="1"/>
          <p:nvPr>
            <p:ph idx="1" type="body"/>
          </p:nvPr>
        </p:nvSpPr>
        <p:spPr>
          <a:xfrm>
            <a:off y="4343400" x="685800"/>
            <a:ext cy="4114800" cx="5486399"/>
          </a:xfrm>
          <a:prstGeom prst="rect">
            <a:avLst/>
          </a:prstGeom>
        </p:spPr>
        <p:txBody>
          <a:bodyPr bIns="91425" rIns="91425" lIns="91425" tIns="91425" anchor="t" anchorCtr="0">
            <a:sp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9" name="Shape 99"/>
        <p:cNvGrpSpPr/>
        <p:nvPr/>
      </p:nvGrpSpPr>
      <p:grpSpPr>
        <a:xfrm>
          <a:off y="0" x="0"/>
          <a:ext cy="0" cx="0"/>
          <a:chOff y="0" x="0"/>
          <a:chExt cy="0" cx="0"/>
        </a:xfrm>
      </p:grpSpPr>
      <p:sp>
        <p:nvSpPr>
          <p:cNvPr id="100" name="Shape 10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01" name="Shape 101"/>
          <p:cNvSpPr txBox="1"/>
          <p:nvPr>
            <p:ph idx="1" type="body"/>
          </p:nvPr>
        </p:nvSpPr>
        <p:spPr>
          <a:xfrm>
            <a:off y="4343400" x="685800"/>
            <a:ext cy="4114800" cx="5486399"/>
          </a:xfrm>
          <a:prstGeom prst="rect">
            <a:avLst/>
          </a:prstGeom>
        </p:spPr>
        <p:txBody>
          <a:bodyPr bIns="91425" rIns="91425" lIns="91425" tIns="91425" anchor="t" anchorCtr="0">
            <a:sp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8" name="Shape 108"/>
        <p:cNvGrpSpPr/>
        <p:nvPr/>
      </p:nvGrpSpPr>
      <p:grpSpPr>
        <a:xfrm>
          <a:off y="0" x="0"/>
          <a:ext cy="0" cx="0"/>
          <a:chOff y="0" x="0"/>
          <a:chExt cy="0" cx="0"/>
        </a:xfrm>
      </p:grpSpPr>
      <p:sp>
        <p:nvSpPr>
          <p:cNvPr id="109" name="Shape 10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0" name="Shape 110"/>
          <p:cNvSpPr txBox="1"/>
          <p:nvPr>
            <p:ph idx="1" type="body"/>
          </p:nvPr>
        </p:nvSpPr>
        <p:spPr>
          <a:xfrm>
            <a:off y="4343400" x="685800"/>
            <a:ext cy="4114800" cx="5486399"/>
          </a:xfrm>
          <a:prstGeom prst="rect">
            <a:avLst/>
          </a:prstGeom>
        </p:spPr>
        <p:txBody>
          <a:bodyPr bIns="91425" rIns="91425" lIns="91425" tIns="91425" anchor="t" anchorCtr="0">
            <a:sp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4" name="Shape 114"/>
        <p:cNvGrpSpPr/>
        <p:nvPr/>
      </p:nvGrpSpPr>
      <p:grpSpPr>
        <a:xfrm>
          <a:off y="0" x="0"/>
          <a:ext cy="0" cx="0"/>
          <a:chOff y="0" x="0"/>
          <a:chExt cy="0" cx="0"/>
        </a:xfrm>
      </p:grpSpPr>
      <p:sp>
        <p:nvSpPr>
          <p:cNvPr id="115" name="Shape 11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6" name="Shape 116"/>
          <p:cNvSpPr txBox="1"/>
          <p:nvPr>
            <p:ph idx="1" type="body"/>
          </p:nvPr>
        </p:nvSpPr>
        <p:spPr>
          <a:xfrm>
            <a:off y="4343400" x="685800"/>
            <a:ext cy="4114800" cx="5486399"/>
          </a:xfrm>
          <a:prstGeom prst="rect">
            <a:avLst/>
          </a:prstGeom>
        </p:spPr>
        <p:txBody>
          <a:bodyPr bIns="91425" rIns="91425" lIns="91425" tIns="91425" anchor="t" anchorCtr="0">
            <a:sp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1" name="Shape 121"/>
        <p:cNvGrpSpPr/>
        <p:nvPr/>
      </p:nvGrpSpPr>
      <p:grpSpPr>
        <a:xfrm>
          <a:off y="0" x="0"/>
          <a:ext cy="0" cx="0"/>
          <a:chOff y="0" x="0"/>
          <a:chExt cy="0" cx="0"/>
        </a:xfrm>
      </p:grpSpPr>
      <p:sp>
        <p:nvSpPr>
          <p:cNvPr id="122" name="Shape 12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3" name="Shape 123"/>
          <p:cNvSpPr txBox="1"/>
          <p:nvPr>
            <p:ph idx="1" type="body"/>
          </p:nvPr>
        </p:nvSpPr>
        <p:spPr>
          <a:xfrm>
            <a:off y="4343400" x="685800"/>
            <a:ext cy="4114800" cx="5486399"/>
          </a:xfrm>
          <a:prstGeom prst="rect">
            <a:avLst/>
          </a:prstGeom>
        </p:spPr>
        <p:txBody>
          <a:bodyPr bIns="91425" rIns="91425" lIns="91425" tIns="91425" anchor="t" anchorCtr="0">
            <a:sp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7" name="Shape 127"/>
        <p:cNvGrpSpPr/>
        <p:nvPr/>
      </p:nvGrpSpPr>
      <p:grpSpPr>
        <a:xfrm>
          <a:off y="0" x="0"/>
          <a:ext cy="0" cx="0"/>
          <a:chOff y="0" x="0"/>
          <a:chExt cy="0" cx="0"/>
        </a:xfrm>
      </p:grpSpPr>
      <p:sp>
        <p:nvSpPr>
          <p:cNvPr id="128" name="Shape 12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9" name="Shape 129"/>
          <p:cNvSpPr txBox="1"/>
          <p:nvPr>
            <p:ph idx="1" type="body"/>
          </p:nvPr>
        </p:nvSpPr>
        <p:spPr>
          <a:xfrm>
            <a:off y="4343400" x="685800"/>
            <a:ext cy="4114800" cx="5486399"/>
          </a:xfrm>
          <a:prstGeom prst="rect">
            <a:avLst/>
          </a:prstGeom>
        </p:spPr>
        <p:txBody>
          <a:bodyPr bIns="91425" rIns="91425" lIns="91425" tIns="91425" anchor="t" anchorCtr="0">
            <a:sp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5" name="Shape 135"/>
        <p:cNvGrpSpPr/>
        <p:nvPr/>
      </p:nvGrpSpPr>
      <p:grpSpPr>
        <a:xfrm>
          <a:off y="0" x="0"/>
          <a:ext cy="0" cx="0"/>
          <a:chOff y="0" x="0"/>
          <a:chExt cy="0" cx="0"/>
        </a:xfrm>
      </p:grpSpPr>
      <p:sp>
        <p:nvSpPr>
          <p:cNvPr id="136" name="Shape 13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7" name="Shape 137"/>
          <p:cNvSpPr txBox="1"/>
          <p:nvPr>
            <p:ph idx="1" type="body"/>
          </p:nvPr>
        </p:nvSpPr>
        <p:spPr>
          <a:xfrm>
            <a:off y="4343400" x="685800"/>
            <a:ext cy="4114800" cx="5486399"/>
          </a:xfrm>
          <a:prstGeom prst="rect">
            <a:avLst/>
          </a:prstGeom>
        </p:spPr>
        <p:txBody>
          <a:bodyPr bIns="91425" rIns="91425" lIns="91425" tIns="91425" anchor="t" anchorCtr="0">
            <a:sp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1" name="Shape 141"/>
        <p:cNvGrpSpPr/>
        <p:nvPr/>
      </p:nvGrpSpPr>
      <p:grpSpPr>
        <a:xfrm>
          <a:off y="0" x="0"/>
          <a:ext cy="0" cx="0"/>
          <a:chOff y="0" x="0"/>
          <a:chExt cy="0" cx="0"/>
        </a:xfrm>
      </p:grpSpPr>
      <p:sp>
        <p:nvSpPr>
          <p:cNvPr id="142" name="Shape 14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3" name="Shape 143"/>
          <p:cNvSpPr txBox="1"/>
          <p:nvPr>
            <p:ph idx="1" type="body"/>
          </p:nvPr>
        </p:nvSpPr>
        <p:spPr>
          <a:xfrm>
            <a:off y="4343400" x="685800"/>
            <a:ext cy="4114800" cx="5486399"/>
          </a:xfrm>
          <a:prstGeom prst="rect">
            <a:avLst/>
          </a:prstGeom>
        </p:spPr>
        <p:txBody>
          <a:bodyPr bIns="91425" rIns="91425" lIns="91425" tIns="91425" anchor="t" anchorCtr="0">
            <a:sp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9" name="Shape 149"/>
        <p:cNvGrpSpPr/>
        <p:nvPr/>
      </p:nvGrpSpPr>
      <p:grpSpPr>
        <a:xfrm>
          <a:off y="0" x="0"/>
          <a:ext cy="0" cx="0"/>
          <a:chOff y="0" x="0"/>
          <a:chExt cy="0" cx="0"/>
        </a:xfrm>
      </p:grpSpPr>
      <p:sp>
        <p:nvSpPr>
          <p:cNvPr id="150" name="Shape 15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1" name="Shape 151"/>
          <p:cNvSpPr txBox="1"/>
          <p:nvPr>
            <p:ph idx="1" type="body"/>
          </p:nvPr>
        </p:nvSpPr>
        <p:spPr>
          <a:xfrm>
            <a:off y="4343400" x="685800"/>
            <a:ext cy="4114800" cx="5486399"/>
          </a:xfrm>
          <a:prstGeom prst="rect">
            <a:avLst/>
          </a:prstGeom>
        </p:spPr>
        <p:txBody>
          <a:bodyPr bIns="91425" rIns="91425" lIns="91425" tIns="91425" anchor="t" anchorCtr="0">
            <a:sp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5" name="Shape 155"/>
        <p:cNvGrpSpPr/>
        <p:nvPr/>
      </p:nvGrpSpPr>
      <p:grpSpPr>
        <a:xfrm>
          <a:off y="0" x="0"/>
          <a:ext cy="0" cx="0"/>
          <a:chOff y="0" x="0"/>
          <a:chExt cy="0" cx="0"/>
        </a:xfrm>
      </p:grpSpPr>
      <p:sp>
        <p:nvSpPr>
          <p:cNvPr id="156" name="Shape 15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7" name="Shape 157"/>
          <p:cNvSpPr txBox="1"/>
          <p:nvPr>
            <p:ph idx="1" type="body"/>
          </p:nvPr>
        </p:nvSpPr>
        <p:spPr>
          <a:xfrm>
            <a:off y="4343400" x="685800"/>
            <a:ext cy="4114800" cx="5486399"/>
          </a:xfrm>
          <a:prstGeom prst="rect">
            <a:avLst/>
          </a:prstGeom>
        </p:spPr>
        <p:txBody>
          <a:bodyPr bIns="91425" rIns="91425" lIns="91425" tIns="91425" anchor="t" anchorCtr="0">
            <a:sp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 name="Shape 39"/>
        <p:cNvGrpSpPr/>
        <p:nvPr/>
      </p:nvGrpSpPr>
      <p:grpSpPr>
        <a:xfrm>
          <a:off y="0" x="0"/>
          <a:ext cy="0" cx="0"/>
          <a:chOff y="0" x="0"/>
          <a:chExt cy="0" cx="0"/>
        </a:xfrm>
      </p:grpSpPr>
      <p:sp>
        <p:nvSpPr>
          <p:cNvPr id="40" name="Shape 4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1" name="Shape 41"/>
          <p:cNvSpPr txBox="1"/>
          <p:nvPr>
            <p:ph idx="1" type="body"/>
          </p:nvPr>
        </p:nvSpPr>
        <p:spPr>
          <a:xfrm>
            <a:off y="4343400" x="685800"/>
            <a:ext cy="4114800" cx="5486399"/>
          </a:xfrm>
          <a:prstGeom prst="rect">
            <a:avLst/>
          </a:prstGeom>
        </p:spPr>
        <p:txBody>
          <a:bodyPr bIns="91425" rIns="91425" lIns="91425" tIns="91425" anchor="t" anchorCtr="0">
            <a:sp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3" name="Shape 163"/>
        <p:cNvGrpSpPr/>
        <p:nvPr/>
      </p:nvGrpSpPr>
      <p:grpSpPr>
        <a:xfrm>
          <a:off y="0" x="0"/>
          <a:ext cy="0" cx="0"/>
          <a:chOff y="0" x="0"/>
          <a:chExt cy="0" cx="0"/>
        </a:xfrm>
      </p:grpSpPr>
      <p:sp>
        <p:nvSpPr>
          <p:cNvPr id="164" name="Shape 16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65" name="Shape 165"/>
          <p:cNvSpPr txBox="1"/>
          <p:nvPr>
            <p:ph idx="1" type="body"/>
          </p:nvPr>
        </p:nvSpPr>
        <p:spPr>
          <a:xfrm>
            <a:off y="4343400" x="685800"/>
            <a:ext cy="4114800" cx="5486399"/>
          </a:xfrm>
          <a:prstGeom prst="rect">
            <a:avLst/>
          </a:prstGeom>
        </p:spPr>
        <p:txBody>
          <a:bodyPr bIns="91425" rIns="91425" lIns="91425" tIns="91425" anchor="t" anchorCtr="0">
            <a:sp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9" name="Shape 169"/>
        <p:cNvGrpSpPr/>
        <p:nvPr/>
      </p:nvGrpSpPr>
      <p:grpSpPr>
        <a:xfrm>
          <a:off y="0" x="0"/>
          <a:ext cy="0" cx="0"/>
          <a:chOff y="0" x="0"/>
          <a:chExt cy="0" cx="0"/>
        </a:xfrm>
      </p:grpSpPr>
      <p:sp>
        <p:nvSpPr>
          <p:cNvPr id="170" name="Shape 17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71" name="Shape 171"/>
          <p:cNvSpPr txBox="1"/>
          <p:nvPr>
            <p:ph idx="1" type="body"/>
          </p:nvPr>
        </p:nvSpPr>
        <p:spPr>
          <a:xfrm>
            <a:off y="4343400" x="685800"/>
            <a:ext cy="4114800" cx="5486399"/>
          </a:xfrm>
          <a:prstGeom prst="rect">
            <a:avLst/>
          </a:prstGeom>
        </p:spPr>
        <p:txBody>
          <a:bodyPr bIns="91425" rIns="91425" lIns="91425" tIns="91425" anchor="t" anchorCtr="0">
            <a:spAutoFit/>
          </a:bodyPr>
          <a:lstStyle/>
          <a:p>
            <a:pPr rtl="0">
              <a:spcBef>
                <a:spcPts val="0"/>
              </a:spcBef>
              <a:buNone/>
            </a:pPr>
            <a:r>
              <a:rPr lang="en"/>
              <a:t>The problem that this paper presents is that there are so many available options and choices of people on dating websites due to the size of the network that information overload now afflicts users.</a:t>
            </a:r>
          </a:p>
          <a:p>
            <a:pPr rtl="0">
              <a:spcBef>
                <a:spcPts val="0"/>
              </a:spcBef>
              <a:buNone/>
            </a:pPr>
            <a:r>
              <a:t/>
            </a:r>
            <a:endParaRPr/>
          </a:p>
          <a:p>
            <a:pPr rtl="0">
              <a:spcBef>
                <a:spcPts val="0"/>
              </a:spcBef>
              <a:buNone/>
            </a:pPr>
            <a:r>
              <a:rPr lang="en"/>
              <a:t>This has made the ability to filter through the profiles of users much more of a concern to the users.</a:t>
            </a:r>
          </a:p>
          <a:p>
            <a:pPr rtl="0">
              <a:spcBef>
                <a:spcPts val="0"/>
              </a:spcBef>
              <a:buNone/>
            </a:pPr>
            <a:r>
              <a:t/>
            </a:r>
            <a:endParaRPr/>
          </a:p>
          <a:p>
            <a:pPr rtl="0">
              <a:spcBef>
                <a:spcPts val="0"/>
              </a:spcBef>
              <a:buNone/>
            </a:pPr>
            <a:r>
              <a:rPr lang="en"/>
              <a:t>The amount of filtering that people now do moves the focus of these dating websites to filtering out all the people that are undesirable rather than searching for the ones that are desirable.</a:t>
            </a:r>
          </a:p>
          <a:p>
            <a:pPr rtl="0">
              <a:spcBef>
                <a:spcPts val="0"/>
              </a:spcBef>
              <a:buNone/>
            </a:pPr>
            <a:r>
              <a:t/>
            </a:r>
            <a:endParaRPr/>
          </a:p>
          <a:p>
            <a:pPr rtl="0">
              <a:spcBef>
                <a:spcPts val="0"/>
              </a:spcBef>
              <a:buNone/>
            </a:pPr>
            <a:r>
              <a:rPr lang="en"/>
              <a:t>“Shopping culture” exists through this.  Users are browsed through on the site like items on Amazon.</a:t>
            </a:r>
          </a:p>
          <a:p>
            <a:pPr rtl="0">
              <a:spcBef>
                <a:spcPts val="0"/>
              </a:spcBef>
              <a:buNone/>
            </a:pPr>
            <a:r>
              <a:t/>
            </a:r>
            <a:endParaRPr/>
          </a:p>
          <a:p>
            <a:pPr>
              <a:spcBef>
                <a:spcPts val="0"/>
              </a:spcBef>
              <a:buNone/>
            </a:pPr>
            <a:r>
              <a:rPr lang="en"/>
              <a:t>Because self-presentation tactics and strategies of searching profiles now become the most important factor in finding someone on a dating site, users that have been using the site longer and have gained more experience in how to use it best gain an advantage over new users.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5" name="Shape 175"/>
        <p:cNvGrpSpPr/>
        <p:nvPr/>
      </p:nvGrpSpPr>
      <p:grpSpPr>
        <a:xfrm>
          <a:off y="0" x="0"/>
          <a:ext cy="0" cx="0"/>
          <a:chOff y="0" x="0"/>
          <a:chExt cy="0" cx="0"/>
        </a:xfrm>
      </p:grpSpPr>
      <p:sp>
        <p:nvSpPr>
          <p:cNvPr id="176" name="Shape 17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77" name="Shape 177"/>
          <p:cNvSpPr txBox="1"/>
          <p:nvPr>
            <p:ph idx="1" type="body"/>
          </p:nvPr>
        </p:nvSpPr>
        <p:spPr>
          <a:xfrm>
            <a:off y="4343400" x="685800"/>
            <a:ext cy="4114800" cx="5486399"/>
          </a:xfrm>
          <a:prstGeom prst="rect">
            <a:avLst/>
          </a:prstGeom>
        </p:spPr>
        <p:txBody>
          <a:bodyPr bIns="91425" rIns="91425" lIns="91425" tIns="91425" anchor="t" anchorCtr="0">
            <a:sp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1" name="Shape 181"/>
        <p:cNvGrpSpPr/>
        <p:nvPr/>
      </p:nvGrpSpPr>
      <p:grpSpPr>
        <a:xfrm>
          <a:off y="0" x="0"/>
          <a:ext cy="0" cx="0"/>
          <a:chOff y="0" x="0"/>
          <a:chExt cy="0" cx="0"/>
        </a:xfrm>
      </p:grpSpPr>
      <p:sp>
        <p:nvSpPr>
          <p:cNvPr id="182" name="Shape 18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3" name="Shape 183"/>
          <p:cNvSpPr txBox="1"/>
          <p:nvPr>
            <p:ph idx="1" type="body"/>
          </p:nvPr>
        </p:nvSpPr>
        <p:spPr>
          <a:xfrm>
            <a:off y="4343400" x="685800"/>
            <a:ext cy="4114800" cx="5486399"/>
          </a:xfrm>
          <a:prstGeom prst="rect">
            <a:avLst/>
          </a:prstGeom>
        </p:spPr>
        <p:txBody>
          <a:bodyPr bIns="91425" rIns="91425" lIns="91425" tIns="91425" anchor="t" anchorCtr="0">
            <a:sp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7" name="Shape 187"/>
        <p:cNvGrpSpPr/>
        <p:nvPr/>
      </p:nvGrpSpPr>
      <p:grpSpPr>
        <a:xfrm>
          <a:off y="0" x="0"/>
          <a:ext cy="0" cx="0"/>
          <a:chOff y="0" x="0"/>
          <a:chExt cy="0" cx="0"/>
        </a:xfrm>
      </p:grpSpPr>
      <p:sp>
        <p:nvSpPr>
          <p:cNvPr id="188" name="Shape 18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9" name="Shape 189"/>
          <p:cNvSpPr txBox="1"/>
          <p:nvPr>
            <p:ph idx="1" type="body"/>
          </p:nvPr>
        </p:nvSpPr>
        <p:spPr>
          <a:xfrm>
            <a:off y="4343400" x="685800"/>
            <a:ext cy="4114800" cx="5486399"/>
          </a:xfrm>
          <a:prstGeom prst="rect">
            <a:avLst/>
          </a:prstGeom>
        </p:spPr>
        <p:txBody>
          <a:bodyPr bIns="91425" rIns="91425" lIns="91425" tIns="91425" anchor="t" anchorCtr="0">
            <a:spAutoFit/>
          </a:bodyPr>
          <a:lstStyle/>
          <a:p>
            <a:pPr>
              <a:spcBef>
                <a:spcPts val="0"/>
              </a:spcBef>
              <a:buNone/>
            </a:pPr>
            <a:r>
              <a:rPr lang="en"/>
              <a:t>exposure to romantic media are related to profile attractiveness, romantic beliefs, and endorsement of ideal partner characteristics.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5" name="Shape 45"/>
        <p:cNvGrpSpPr/>
        <p:nvPr/>
      </p:nvGrpSpPr>
      <p:grpSpPr>
        <a:xfrm>
          <a:off y="0" x="0"/>
          <a:ext cy="0" cx="0"/>
          <a:chOff y="0" x="0"/>
          <a:chExt cy="0" cx="0"/>
        </a:xfrm>
      </p:grpSpPr>
      <p:sp>
        <p:nvSpPr>
          <p:cNvPr id="46" name="Shape 4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7" name="Shape 47"/>
          <p:cNvSpPr txBox="1"/>
          <p:nvPr>
            <p:ph idx="1" type="body"/>
          </p:nvPr>
        </p:nvSpPr>
        <p:spPr>
          <a:xfrm>
            <a:off y="4343400" x="685800"/>
            <a:ext cy="4114800" cx="5486399"/>
          </a:xfrm>
          <a:prstGeom prst="rect">
            <a:avLst/>
          </a:prstGeom>
        </p:spPr>
        <p:txBody>
          <a:bodyPr bIns="91425" rIns="91425" lIns="91425" tIns="91425" anchor="t" anchorCtr="0">
            <a:sp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3" name="Shape 53"/>
        <p:cNvGrpSpPr/>
        <p:nvPr/>
      </p:nvGrpSpPr>
      <p:grpSpPr>
        <a:xfrm>
          <a:off y="0" x="0"/>
          <a:ext cy="0" cx="0"/>
          <a:chOff y="0" x="0"/>
          <a:chExt cy="0" cx="0"/>
        </a:xfrm>
      </p:grpSpPr>
      <p:sp>
        <p:nvSpPr>
          <p:cNvPr id="54" name="Shape 5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5" name="Shape 55"/>
          <p:cNvSpPr txBox="1"/>
          <p:nvPr>
            <p:ph idx="1" type="body"/>
          </p:nvPr>
        </p:nvSpPr>
        <p:spPr>
          <a:xfrm>
            <a:off y="4343400" x="685800"/>
            <a:ext cy="4114800" cx="5486399"/>
          </a:xfrm>
          <a:prstGeom prst="rect">
            <a:avLst/>
          </a:prstGeom>
        </p:spPr>
        <p:txBody>
          <a:bodyPr bIns="91425" rIns="91425" lIns="91425" tIns="91425" anchor="t" anchorCtr="0">
            <a:sp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9" name="Shape 59"/>
        <p:cNvGrpSpPr/>
        <p:nvPr/>
      </p:nvGrpSpPr>
      <p:grpSpPr>
        <a:xfrm>
          <a:off y="0" x="0"/>
          <a:ext cy="0" cx="0"/>
          <a:chOff y="0" x="0"/>
          <a:chExt cy="0" cx="0"/>
        </a:xfrm>
      </p:grpSpPr>
      <p:sp>
        <p:nvSpPr>
          <p:cNvPr id="60" name="Shape 6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1" name="Shape 61"/>
          <p:cNvSpPr txBox="1"/>
          <p:nvPr>
            <p:ph idx="1" type="body"/>
          </p:nvPr>
        </p:nvSpPr>
        <p:spPr>
          <a:xfrm>
            <a:off y="4343400" x="685800"/>
            <a:ext cy="4114800" cx="5486399"/>
          </a:xfrm>
          <a:prstGeom prst="rect">
            <a:avLst/>
          </a:prstGeom>
        </p:spPr>
        <p:txBody>
          <a:bodyPr bIns="91425" rIns="91425" lIns="91425" tIns="91425" anchor="t" anchorCtr="0">
            <a:sp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6" name="Shape 66"/>
        <p:cNvGrpSpPr/>
        <p:nvPr/>
      </p:nvGrpSpPr>
      <p:grpSpPr>
        <a:xfrm>
          <a:off y="0" x="0"/>
          <a:ext cy="0" cx="0"/>
          <a:chOff y="0" x="0"/>
          <a:chExt cy="0" cx="0"/>
        </a:xfrm>
      </p:grpSpPr>
      <p:sp>
        <p:nvSpPr>
          <p:cNvPr id="67" name="Shape 6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8" name="Shape 68"/>
          <p:cNvSpPr txBox="1"/>
          <p:nvPr>
            <p:ph idx="1" type="body"/>
          </p:nvPr>
        </p:nvSpPr>
        <p:spPr>
          <a:xfrm>
            <a:off y="4343400" x="685800"/>
            <a:ext cy="4114800" cx="5486399"/>
          </a:xfrm>
          <a:prstGeom prst="rect">
            <a:avLst/>
          </a:prstGeom>
        </p:spPr>
        <p:txBody>
          <a:bodyPr bIns="91425" rIns="91425" lIns="91425" tIns="91425" anchor="t" anchorCtr="0">
            <a:sp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2" name="Shape 72"/>
        <p:cNvGrpSpPr/>
        <p:nvPr/>
      </p:nvGrpSpPr>
      <p:grpSpPr>
        <a:xfrm>
          <a:off y="0" x="0"/>
          <a:ext cy="0" cx="0"/>
          <a:chOff y="0" x="0"/>
          <a:chExt cy="0" cx="0"/>
        </a:xfrm>
      </p:grpSpPr>
      <p:sp>
        <p:nvSpPr>
          <p:cNvPr id="73" name="Shape 7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74" name="Shape 74"/>
          <p:cNvSpPr txBox="1"/>
          <p:nvPr>
            <p:ph idx="1" type="body"/>
          </p:nvPr>
        </p:nvSpPr>
        <p:spPr>
          <a:xfrm>
            <a:off y="4343400" x="685800"/>
            <a:ext cy="4114800" cx="5486399"/>
          </a:xfrm>
          <a:prstGeom prst="rect">
            <a:avLst/>
          </a:prstGeom>
        </p:spPr>
        <p:txBody>
          <a:bodyPr bIns="91425" rIns="91425" lIns="91425" tIns="91425" anchor="t" anchorCtr="0">
            <a:sp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9" name="Shape 79"/>
        <p:cNvGrpSpPr/>
        <p:nvPr/>
      </p:nvGrpSpPr>
      <p:grpSpPr>
        <a:xfrm>
          <a:off y="0" x="0"/>
          <a:ext cy="0" cx="0"/>
          <a:chOff y="0" x="0"/>
          <a:chExt cy="0" cx="0"/>
        </a:xfrm>
      </p:grpSpPr>
      <p:sp>
        <p:nvSpPr>
          <p:cNvPr id="80" name="Shape 8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1" name="Shape 81"/>
          <p:cNvSpPr txBox="1"/>
          <p:nvPr>
            <p:ph idx="1" type="body"/>
          </p:nvPr>
        </p:nvSpPr>
        <p:spPr>
          <a:xfrm>
            <a:off y="4343400" x="685800"/>
            <a:ext cy="4114800" cx="5486399"/>
          </a:xfrm>
          <a:prstGeom prst="rect">
            <a:avLst/>
          </a:prstGeom>
        </p:spPr>
        <p:txBody>
          <a:bodyPr bIns="91425" rIns="91425" lIns="91425" tIns="91425" anchor="t" anchorCtr="0">
            <a:sp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5" name="Shape 85"/>
        <p:cNvGrpSpPr/>
        <p:nvPr/>
      </p:nvGrpSpPr>
      <p:grpSpPr>
        <a:xfrm>
          <a:off y="0" x="0"/>
          <a:ext cy="0" cx="0"/>
          <a:chOff y="0" x="0"/>
          <a:chExt cy="0" cx="0"/>
        </a:xfrm>
      </p:grpSpPr>
      <p:sp>
        <p:nvSpPr>
          <p:cNvPr id="86" name="Shape 8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7" name="Shape 87"/>
          <p:cNvSpPr txBox="1"/>
          <p:nvPr>
            <p:ph idx="1" type="body"/>
          </p:nvPr>
        </p:nvSpPr>
        <p:spPr>
          <a:xfrm>
            <a:off y="4343400" x="685800"/>
            <a:ext cy="4114800" cx="5486399"/>
          </a:xfrm>
          <a:prstGeom prst="rect">
            <a:avLst/>
          </a:prstGeom>
        </p:spPr>
        <p:txBody>
          <a:bodyPr bIns="91425" rIns="91425" lIns="91425" tIns="91425" anchor="t" anchorCtr="0">
            <a:sp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y="0" x="0"/>
          <a:ext cy="0" cx="0"/>
          <a:chOff y="0" x="0"/>
          <a:chExt cy="0" cx="0"/>
        </a:xfrm>
      </p:grpSpPr>
      <p:sp>
        <p:nvSpPr>
          <p:cNvPr id="9" name="Shape 9"/>
          <p:cNvSpPr txBox="1"/>
          <p:nvPr>
            <p:ph type="ctrTitle"/>
          </p:nvPr>
        </p:nvSpPr>
        <p:spPr>
          <a:xfrm>
            <a:off y="563759" x="457200"/>
            <a:ext cy="3009600" cx="8229600"/>
          </a:xfrm>
          <a:prstGeom prst="rect">
            <a:avLst/>
          </a:prstGeom>
        </p:spPr>
        <p:txBody>
          <a:bodyPr bIns="91425" rIns="91425" lIns="91425" tIns="91425" anchor="t" anchorCtr="0"/>
          <a:lstStyle>
            <a:lvl1pPr>
              <a:spcBef>
                <a:spcPts val="0"/>
              </a:spcBef>
              <a:buSzPct val="100000"/>
              <a:defRPr sz="7200"/>
            </a:lvl1pPr>
            <a:lvl2pPr>
              <a:spcBef>
                <a:spcPts val="0"/>
              </a:spcBef>
              <a:buSzPct val="100000"/>
              <a:defRPr sz="7200"/>
            </a:lvl2pPr>
            <a:lvl3pPr>
              <a:spcBef>
                <a:spcPts val="0"/>
              </a:spcBef>
              <a:buSzPct val="100000"/>
              <a:defRPr sz="7200"/>
            </a:lvl3pPr>
            <a:lvl4pPr>
              <a:spcBef>
                <a:spcPts val="0"/>
              </a:spcBef>
              <a:buSzPct val="100000"/>
              <a:defRPr sz="7200"/>
            </a:lvl4pPr>
            <a:lvl5pPr>
              <a:spcBef>
                <a:spcPts val="0"/>
              </a:spcBef>
              <a:buSzPct val="100000"/>
              <a:defRPr sz="7200"/>
            </a:lvl5pPr>
            <a:lvl6pPr>
              <a:spcBef>
                <a:spcPts val="0"/>
              </a:spcBef>
              <a:buSzPct val="100000"/>
              <a:defRPr sz="7200"/>
            </a:lvl6pPr>
            <a:lvl7pPr>
              <a:spcBef>
                <a:spcPts val="0"/>
              </a:spcBef>
              <a:buSzPct val="100000"/>
              <a:defRPr sz="7200"/>
            </a:lvl7pPr>
            <a:lvl8pPr>
              <a:spcBef>
                <a:spcPts val="0"/>
              </a:spcBef>
              <a:buSzPct val="100000"/>
              <a:defRPr sz="7200"/>
            </a:lvl8pPr>
            <a:lvl9pPr>
              <a:spcBef>
                <a:spcPts val="0"/>
              </a:spcBef>
              <a:buSzPct val="100000"/>
              <a:defRPr sz="7200"/>
            </a:lvl9pPr>
          </a:lstStyle>
          <a:p/>
        </p:txBody>
      </p:sp>
      <p:sp>
        <p:nvSpPr>
          <p:cNvPr id="10" name="Shape 10"/>
          <p:cNvSpPr txBox="1"/>
          <p:nvPr>
            <p:ph idx="1" type="subTitle"/>
          </p:nvPr>
        </p:nvSpPr>
        <p:spPr>
          <a:xfrm>
            <a:off y="3716392" x="457200"/>
            <a:ext cy="1232699" cx="8229600"/>
          </a:xfrm>
          <a:prstGeom prst="rect">
            <a:avLst/>
          </a:prstGeom>
        </p:spPr>
        <p:txBody>
          <a:bodyPr bIns="91425" rIns="91425" lIns="91425" tIns="91425" anchor="t" anchorCtr="0"/>
          <a:lstStyle>
            <a:lvl1pPr>
              <a:spcBef>
                <a:spcPts val="0"/>
              </a:spcBef>
              <a:buClr>
                <a:schemeClr val="dk2"/>
              </a:buClr>
              <a:buSzPct val="100000"/>
              <a:buNone/>
              <a:defRPr sz="4800">
                <a:solidFill>
                  <a:schemeClr val="dk2"/>
                </a:solidFill>
              </a:defRPr>
            </a:lvl1pPr>
            <a:lvl2pPr>
              <a:spcBef>
                <a:spcPts val="0"/>
              </a:spcBef>
              <a:buClr>
                <a:schemeClr val="dk2"/>
              </a:buClr>
              <a:buSzPct val="100000"/>
              <a:buNone/>
              <a:defRPr sz="4800">
                <a:solidFill>
                  <a:schemeClr val="dk2"/>
                </a:solidFill>
              </a:defRPr>
            </a:lvl2pPr>
            <a:lvl3pPr>
              <a:spcBef>
                <a:spcPts val="0"/>
              </a:spcBef>
              <a:buClr>
                <a:schemeClr val="dk2"/>
              </a:buClr>
              <a:buSzPct val="100000"/>
              <a:buNone/>
              <a:defRPr sz="4800">
                <a:solidFill>
                  <a:schemeClr val="dk2"/>
                </a:solidFill>
              </a:defRPr>
            </a:lvl3pPr>
            <a:lvl4pPr>
              <a:spcBef>
                <a:spcPts val="0"/>
              </a:spcBef>
              <a:buClr>
                <a:schemeClr val="dk2"/>
              </a:buClr>
              <a:buSzPct val="100000"/>
              <a:buNone/>
              <a:defRPr sz="4800">
                <a:solidFill>
                  <a:schemeClr val="dk2"/>
                </a:solidFill>
              </a:defRPr>
            </a:lvl4pPr>
            <a:lvl5pPr>
              <a:spcBef>
                <a:spcPts val="0"/>
              </a:spcBef>
              <a:buClr>
                <a:schemeClr val="dk2"/>
              </a:buClr>
              <a:buSzPct val="100000"/>
              <a:buNone/>
              <a:defRPr sz="4800">
                <a:solidFill>
                  <a:schemeClr val="dk2"/>
                </a:solidFill>
              </a:defRPr>
            </a:lvl5pPr>
            <a:lvl6pPr>
              <a:spcBef>
                <a:spcPts val="0"/>
              </a:spcBef>
              <a:buClr>
                <a:schemeClr val="dk2"/>
              </a:buClr>
              <a:buSzPct val="100000"/>
              <a:buNone/>
              <a:defRPr sz="4800">
                <a:solidFill>
                  <a:schemeClr val="dk2"/>
                </a:solidFill>
              </a:defRPr>
            </a:lvl6pPr>
            <a:lvl7pPr>
              <a:spcBef>
                <a:spcPts val="0"/>
              </a:spcBef>
              <a:buClr>
                <a:schemeClr val="dk2"/>
              </a:buClr>
              <a:buSzPct val="100000"/>
              <a:buNone/>
              <a:defRPr sz="4800">
                <a:solidFill>
                  <a:schemeClr val="dk2"/>
                </a:solidFill>
              </a:defRPr>
            </a:lvl7pPr>
            <a:lvl8pPr>
              <a:spcBef>
                <a:spcPts val="0"/>
              </a:spcBef>
              <a:buClr>
                <a:schemeClr val="dk2"/>
              </a:buClr>
              <a:buSzPct val="100000"/>
              <a:buNone/>
              <a:defRPr sz="4800">
                <a:solidFill>
                  <a:schemeClr val="dk2"/>
                </a:solidFill>
              </a:defRPr>
            </a:lvl8pPr>
            <a:lvl9pPr>
              <a:spcBef>
                <a:spcPts val="0"/>
              </a:spcBef>
              <a:buClr>
                <a:schemeClr val="dk2"/>
              </a:buClr>
              <a:buSzPct val="100000"/>
              <a:buNone/>
              <a:defRPr sz="4800">
                <a:solidFill>
                  <a:schemeClr val="dk2"/>
                </a:solidFill>
              </a:defRPr>
            </a:lvl9pPr>
          </a:lstStyle>
          <a:p/>
        </p:txBody>
      </p:sp>
      <p:cxnSp>
        <p:nvCxnSpPr>
          <p:cNvPr id="11" name="Shape 11"/>
          <p:cNvCxnSpPr/>
          <p:nvPr/>
        </p:nvCxnSpPr>
        <p:spPr>
          <a:xfrm>
            <a:off y="411479" x="457200"/>
            <a:ext cy="0" cx="8229600"/>
          </a:xfrm>
          <a:prstGeom prst="straightConnector1">
            <a:avLst/>
          </a:prstGeom>
          <a:noFill/>
          <a:ln w="57150" cap="flat">
            <a:solidFill>
              <a:schemeClr val="accent1"/>
            </a:solidFill>
            <a:prstDash val="solid"/>
            <a:round/>
            <a:headEnd w="med" len="med" type="none"/>
            <a:tailEnd w="med" len="med" type="none"/>
          </a:ln>
        </p:spPr>
      </p:cxnSp>
      <p:cxnSp>
        <p:nvCxnSpPr>
          <p:cNvPr id="12" name="Shape 12"/>
          <p:cNvCxnSpPr/>
          <p:nvPr/>
        </p:nvCxnSpPr>
        <p:spPr>
          <a:xfrm>
            <a:off y="3633382" x="457200"/>
            <a:ext cy="0" cx="8229600"/>
          </a:xfrm>
          <a:prstGeom prst="straightConnector1">
            <a:avLst/>
          </a:prstGeom>
          <a:noFill/>
          <a:ln w="57150" cap="flat">
            <a:solidFill>
              <a:schemeClr val="accent1"/>
            </a:solidFill>
            <a:prstDash val="solid"/>
            <a:round/>
            <a:headEnd w="med" len="med" type="none"/>
            <a:tailEnd w="med" len="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3" name="Shape 13"/>
        <p:cNvGrpSpPr/>
        <p:nvPr/>
      </p:nvGrpSpPr>
      <p:grpSpPr>
        <a:xfrm>
          <a:off y="0" x="0"/>
          <a:ext cy="0" cx="0"/>
          <a:chOff y="0" x="0"/>
          <a:chExt cy="0" cx="0"/>
        </a:xfrm>
      </p:grpSpPr>
      <p:sp>
        <p:nvSpPr>
          <p:cNvPr id="14" name="Shape 14"/>
          <p:cNvSpPr txBox="1"/>
          <p:nvPr>
            <p:ph type="title"/>
          </p:nvPr>
        </p:nvSpPr>
        <p:spPr>
          <a:xfrm>
            <a:off y="205978" x="457200"/>
            <a:ext cy="857400" cx="8229600"/>
          </a:xfrm>
          <a:prstGeom prst="rect">
            <a:avLst/>
          </a:prstGeom>
        </p:spPr>
        <p:txBody>
          <a:bodyPr bIns="91425" rIns="91425" lIns="91425" tIns="91425" anchor="b" anchorCtr="0"/>
          <a:lstStyle>
            <a:lvl1pPr>
              <a:spcBef>
                <a:spcPts val="0"/>
              </a:spcBef>
              <a:defRPr>
                <a:solidFill>
                  <a:srgbClr val="DA0002"/>
                </a:solidFill>
              </a:defRPr>
            </a:lvl1pPr>
            <a:lvl2pPr>
              <a:spcBef>
                <a:spcPts val="0"/>
              </a:spcBef>
              <a:defRPr>
                <a:solidFill>
                  <a:srgbClr val="DA0002"/>
                </a:solidFill>
              </a:defRPr>
            </a:lvl2pPr>
            <a:lvl3pPr>
              <a:spcBef>
                <a:spcPts val="0"/>
              </a:spcBef>
              <a:defRPr>
                <a:solidFill>
                  <a:srgbClr val="DA0002"/>
                </a:solidFill>
              </a:defRPr>
            </a:lvl3pPr>
            <a:lvl4pPr>
              <a:spcBef>
                <a:spcPts val="0"/>
              </a:spcBef>
              <a:defRPr>
                <a:solidFill>
                  <a:srgbClr val="DA0002"/>
                </a:solidFill>
              </a:defRPr>
            </a:lvl4pPr>
            <a:lvl5pPr>
              <a:spcBef>
                <a:spcPts val="0"/>
              </a:spcBef>
              <a:defRPr>
                <a:solidFill>
                  <a:srgbClr val="DA0002"/>
                </a:solidFill>
              </a:defRPr>
            </a:lvl5pPr>
            <a:lvl6pPr>
              <a:spcBef>
                <a:spcPts val="0"/>
              </a:spcBef>
              <a:defRPr>
                <a:solidFill>
                  <a:srgbClr val="DA0002"/>
                </a:solidFill>
              </a:defRPr>
            </a:lvl6pPr>
            <a:lvl7pPr>
              <a:spcBef>
                <a:spcPts val="0"/>
              </a:spcBef>
              <a:defRPr>
                <a:solidFill>
                  <a:srgbClr val="DA0002"/>
                </a:solidFill>
              </a:defRPr>
            </a:lvl7pPr>
            <a:lvl8pPr>
              <a:spcBef>
                <a:spcPts val="0"/>
              </a:spcBef>
              <a:defRPr>
                <a:solidFill>
                  <a:srgbClr val="DA0002"/>
                </a:solidFill>
              </a:defRPr>
            </a:lvl8pPr>
            <a:lvl9pPr>
              <a:spcBef>
                <a:spcPts val="0"/>
              </a:spcBef>
              <a:defRPr>
                <a:solidFill>
                  <a:srgbClr val="DA0002"/>
                </a:solidFill>
              </a:defRPr>
            </a:lvl9pPr>
          </a:lstStyle>
          <a:p/>
        </p:txBody>
      </p:sp>
      <p:sp>
        <p:nvSpPr>
          <p:cNvPr id="15" name="Shape 15"/>
          <p:cNvSpPr txBox="1"/>
          <p:nvPr>
            <p:ph idx="1" type="body"/>
          </p:nvPr>
        </p:nvSpPr>
        <p:spPr>
          <a:xfrm>
            <a:off y="1200150" x="457200"/>
            <a:ext cy="3725699" cx="8229600"/>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cxnSp>
        <p:nvCxnSpPr>
          <p:cNvPr id="16" name="Shape 16"/>
          <p:cNvCxnSpPr/>
          <p:nvPr/>
        </p:nvCxnSpPr>
        <p:spPr>
          <a:xfrm>
            <a:off y="1143000" x="457200"/>
            <a:ext cy="0" cx="8229600"/>
          </a:xfrm>
          <a:prstGeom prst="straightConnector1">
            <a:avLst/>
          </a:prstGeom>
          <a:noFill/>
          <a:ln w="50800" cap="flat">
            <a:solidFill>
              <a:srgbClr val="DA0002"/>
            </a:solidFill>
            <a:prstDash val="solid"/>
            <a:round/>
            <a:headEnd w="med" len="med" type="none"/>
            <a:tailEnd w="med" len="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7" name="Shape 17"/>
        <p:cNvGrpSpPr/>
        <p:nvPr/>
      </p:nvGrpSpPr>
      <p:grpSpPr>
        <a:xfrm>
          <a:off y="0" x="0"/>
          <a:ext cy="0" cx="0"/>
          <a:chOff y="0" x="0"/>
          <a:chExt cy="0" cx="0"/>
        </a:xfrm>
      </p:grpSpPr>
      <p:sp>
        <p:nvSpPr>
          <p:cNvPr id="18" name="Shape 18"/>
          <p:cNvSpPr txBox="1"/>
          <p:nvPr>
            <p:ph type="title"/>
          </p:nvPr>
        </p:nvSpPr>
        <p:spPr>
          <a:xfrm>
            <a:off y="205978" x="457200"/>
            <a:ext cy="857400" cx="8229600"/>
          </a:xfrm>
          <a:prstGeom prst="rect">
            <a:avLst/>
          </a:prstGeom>
        </p:spPr>
        <p:txBody>
          <a:bodyPr bIns="91425" rIns="91425" lIns="91425" tIns="91425" anchor="b" anchorCtr="0"/>
          <a:lstStyle>
            <a:lvl1pPr>
              <a:spcBef>
                <a:spcPts val="0"/>
              </a:spcBef>
              <a:defRPr>
                <a:solidFill>
                  <a:srgbClr val="DA0002"/>
                </a:solidFill>
              </a:defRPr>
            </a:lvl1pPr>
            <a:lvl2pPr>
              <a:spcBef>
                <a:spcPts val="0"/>
              </a:spcBef>
              <a:defRPr>
                <a:solidFill>
                  <a:srgbClr val="DA0002"/>
                </a:solidFill>
              </a:defRPr>
            </a:lvl2pPr>
            <a:lvl3pPr>
              <a:spcBef>
                <a:spcPts val="0"/>
              </a:spcBef>
              <a:defRPr>
                <a:solidFill>
                  <a:srgbClr val="DA0002"/>
                </a:solidFill>
              </a:defRPr>
            </a:lvl3pPr>
            <a:lvl4pPr>
              <a:spcBef>
                <a:spcPts val="0"/>
              </a:spcBef>
              <a:defRPr>
                <a:solidFill>
                  <a:srgbClr val="DA0002"/>
                </a:solidFill>
              </a:defRPr>
            </a:lvl4pPr>
            <a:lvl5pPr>
              <a:spcBef>
                <a:spcPts val="0"/>
              </a:spcBef>
              <a:defRPr>
                <a:solidFill>
                  <a:srgbClr val="DA0002"/>
                </a:solidFill>
              </a:defRPr>
            </a:lvl5pPr>
            <a:lvl6pPr>
              <a:spcBef>
                <a:spcPts val="0"/>
              </a:spcBef>
              <a:defRPr>
                <a:solidFill>
                  <a:srgbClr val="DA0002"/>
                </a:solidFill>
              </a:defRPr>
            </a:lvl6pPr>
            <a:lvl7pPr>
              <a:spcBef>
                <a:spcPts val="0"/>
              </a:spcBef>
              <a:defRPr>
                <a:solidFill>
                  <a:srgbClr val="DA0002"/>
                </a:solidFill>
              </a:defRPr>
            </a:lvl7pPr>
            <a:lvl8pPr>
              <a:spcBef>
                <a:spcPts val="0"/>
              </a:spcBef>
              <a:defRPr>
                <a:solidFill>
                  <a:srgbClr val="DA0002"/>
                </a:solidFill>
              </a:defRPr>
            </a:lvl8pPr>
            <a:lvl9pPr>
              <a:spcBef>
                <a:spcPts val="0"/>
              </a:spcBef>
              <a:defRPr>
                <a:solidFill>
                  <a:srgbClr val="DA0002"/>
                </a:solidFill>
              </a:defRPr>
            </a:lvl9pPr>
          </a:lstStyle>
          <a:p/>
        </p:txBody>
      </p:sp>
      <p:sp>
        <p:nvSpPr>
          <p:cNvPr id="19" name="Shape 19"/>
          <p:cNvSpPr txBox="1"/>
          <p:nvPr>
            <p:ph idx="1" type="body"/>
          </p:nvPr>
        </p:nvSpPr>
        <p:spPr>
          <a:xfrm>
            <a:off y="1200150" x="457200"/>
            <a:ext cy="3725699" cx="3994500"/>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0" name="Shape 20"/>
          <p:cNvSpPr txBox="1"/>
          <p:nvPr>
            <p:ph idx="2" type="body"/>
          </p:nvPr>
        </p:nvSpPr>
        <p:spPr>
          <a:xfrm>
            <a:off y="1200150" x="4692273"/>
            <a:ext cy="3725699" cx="3994500"/>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cxnSp>
        <p:nvCxnSpPr>
          <p:cNvPr id="21" name="Shape 21"/>
          <p:cNvCxnSpPr/>
          <p:nvPr/>
        </p:nvCxnSpPr>
        <p:spPr>
          <a:xfrm>
            <a:off y="1143000" x="457200"/>
            <a:ext cy="0" cx="8229600"/>
          </a:xfrm>
          <a:prstGeom prst="straightConnector1">
            <a:avLst/>
          </a:prstGeom>
          <a:noFill/>
          <a:ln w="50800" cap="flat">
            <a:solidFill>
              <a:srgbClr val="DA0002"/>
            </a:solidFill>
            <a:prstDash val="solid"/>
            <a:round/>
            <a:headEnd w="med" len="med" type="none"/>
            <a:tailEnd w="med" len="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2" name="Shape 22"/>
        <p:cNvGrpSpPr/>
        <p:nvPr/>
      </p:nvGrpSpPr>
      <p:grpSpPr>
        <a:xfrm>
          <a:off y="0" x="0"/>
          <a:ext cy="0" cx="0"/>
          <a:chOff y="0" x="0"/>
          <a:chExt cy="0" cx="0"/>
        </a:xfrm>
      </p:grpSpPr>
      <p:sp>
        <p:nvSpPr>
          <p:cNvPr id="23" name="Shape 23"/>
          <p:cNvSpPr txBox="1"/>
          <p:nvPr>
            <p:ph type="title"/>
          </p:nvPr>
        </p:nvSpPr>
        <p:spPr>
          <a:xfrm>
            <a:off y="205978" x="457200"/>
            <a:ext cy="857400" cx="8229600"/>
          </a:xfrm>
          <a:prstGeom prst="rect">
            <a:avLst/>
          </a:prstGeom>
        </p:spPr>
        <p:txBody>
          <a:bodyPr bIns="91425" rIns="91425" lIns="91425" t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cxnSp>
        <p:nvCxnSpPr>
          <p:cNvPr id="24" name="Shape 24"/>
          <p:cNvCxnSpPr/>
          <p:nvPr/>
        </p:nvCxnSpPr>
        <p:spPr>
          <a:xfrm>
            <a:off y="1143000" x="457200"/>
            <a:ext cy="0" cx="8229600"/>
          </a:xfrm>
          <a:prstGeom prst="straightConnector1">
            <a:avLst/>
          </a:prstGeom>
          <a:noFill/>
          <a:ln w="50800" cap="flat">
            <a:solidFill>
              <a:schemeClr val="accent1"/>
            </a:solidFill>
            <a:prstDash val="solid"/>
            <a:round/>
            <a:headEnd w="med" len="med" type="none"/>
            <a:tailEnd w="med" len="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5" name="Shape 25"/>
        <p:cNvGrpSpPr/>
        <p:nvPr/>
      </p:nvGrpSpPr>
      <p:grpSpPr>
        <a:xfrm>
          <a:off y="0" x="0"/>
          <a:ext cy="0" cx="0"/>
          <a:chOff y="0" x="0"/>
          <a:chExt cy="0" cx="0"/>
        </a:xfrm>
      </p:grpSpPr>
      <p:sp>
        <p:nvSpPr>
          <p:cNvPr id="26" name="Shape 26"/>
          <p:cNvSpPr txBox="1"/>
          <p:nvPr>
            <p:ph idx="1" type="body"/>
          </p:nvPr>
        </p:nvSpPr>
        <p:spPr>
          <a:xfrm>
            <a:off y="4406309" x="457200"/>
            <a:ext cy="519599" cx="8229600"/>
          </a:xfrm>
          <a:prstGeom prst="rect">
            <a:avLst/>
          </a:prstGeom>
        </p:spPr>
        <p:txBody>
          <a:bodyPr bIns="91425" rIns="91425" lIns="91425" tIns="91425" anchor="t" anchorCtr="0"/>
          <a:lstStyle>
            <a:lvl1pPr algn="ctr">
              <a:spcBef>
                <a:spcPts val="0"/>
              </a:spcBef>
              <a:buSzPct val="100000"/>
              <a:buNone/>
              <a:defRPr sz="1800"/>
            </a:lvl1pPr>
          </a:lstStyle>
          <a:p/>
        </p:txBody>
      </p:sp>
      <p:cxnSp>
        <p:nvCxnSpPr>
          <p:cNvPr id="27" name="Shape 27"/>
          <p:cNvCxnSpPr/>
          <p:nvPr/>
        </p:nvCxnSpPr>
        <p:spPr>
          <a:xfrm>
            <a:off y="4317760" x="457200"/>
            <a:ext cy="0" cx="8229600"/>
          </a:xfrm>
          <a:prstGeom prst="straightConnector1">
            <a:avLst/>
          </a:prstGeom>
          <a:noFill/>
          <a:ln w="50800" cap="flat">
            <a:solidFill>
              <a:schemeClr val="lt2"/>
            </a:solidFill>
            <a:prstDash val="solid"/>
            <a:round/>
            <a:headEnd w="med" len="med" type="none"/>
            <a:tailEnd w="med" len="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8" name="Shape 28"/>
        <p:cNvGrpSpPr/>
        <p:nvPr/>
      </p:nvGrpSpPr>
      <p:grpSpPr>
        <a:xfrm>
          <a:off y="0" x="0"/>
          <a:ext cy="0" cx="0"/>
          <a:chOff y="0" x="0"/>
          <a:chExt cy="0" cx="0"/>
        </a:xfrm>
      </p:grpSpPr>
      <p:cxnSp>
        <p:nvCxnSpPr>
          <p:cNvPr id="29" name="Shape 29"/>
          <p:cNvCxnSpPr/>
          <p:nvPr/>
        </p:nvCxnSpPr>
        <p:spPr>
          <a:xfrm>
            <a:off y="113139" x="457200"/>
            <a:ext cy="0" cx="8229600"/>
          </a:xfrm>
          <a:prstGeom prst="straightConnector1">
            <a:avLst/>
          </a:prstGeom>
          <a:noFill/>
          <a:ln w="50800" cap="flat">
            <a:solidFill>
              <a:schemeClr val="lt2"/>
            </a:solidFill>
            <a:prstDash val="solid"/>
            <a:round/>
            <a:headEnd w="med" len="med" type="none"/>
            <a:tailEnd w="med" len="med" type="none"/>
          </a:ln>
        </p:spPr>
      </p:cxnSp>
    </p:spTree>
  </p:cSld>
  <p:clrMapOvr>
    <a:masterClrMapping/>
  </p:clrMapOvr>
</p:sldLayout>
</file>

<file path=ppt/slideMasters/_rels/slideMaster1.xml.rels><?xml version="1.0" encoding="UTF-8" standalone="yes"?><Relationships xmlns="http://schemas.openxmlformats.org/package/2006/relationships"><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4.xml" Type="http://schemas.openxmlformats.org/officeDocument/2006/relationships/slideLayout" Id="rId4"/><Relationship Target="../slideLayouts/slideLayout3.xml" Type="http://schemas.openxmlformats.org/officeDocument/2006/relationships/slideLayout" Id="rId3"/><Relationship Target="../slideLayouts/slideLayout6.xml" Type="http://schemas.openxmlformats.org/officeDocument/2006/relationships/slideLayout" Id="rId6"/><Relationship Target="../slideLayouts/slideLayout5.xml" Type="http://schemas.openxmlformats.org/officeDocument/2006/relationships/slideLayout" Id="rId5"/><Relationship Target="../theme/theme1.xml" Type="http://schemas.openxmlformats.org/officeDocument/2006/relationships/theme"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y="0" x="0"/>
          <a:ext cy="0" cx="0"/>
          <a:chOff y="0" x="0"/>
          <a:chExt cy="0" cx="0"/>
        </a:xfrm>
      </p:grpSpPr>
      <p:sp>
        <p:nvSpPr>
          <p:cNvPr id="5" name="Shape 5"/>
          <p:cNvSpPr txBox="1"/>
          <p:nvPr>
            <p:ph type="title"/>
          </p:nvPr>
        </p:nvSpPr>
        <p:spPr>
          <a:xfrm>
            <a:off y="205978" x="457200"/>
            <a:ext cy="857400" cx="8229600"/>
          </a:xfrm>
          <a:prstGeom prst="rect">
            <a:avLst/>
          </a:prstGeom>
          <a:noFill/>
          <a:ln>
            <a:noFill/>
          </a:ln>
        </p:spPr>
        <p:txBody>
          <a:bodyPr bIns="91425" rIns="91425" lIns="91425" tIns="91425" anchor="b" anchorCtr="0"/>
          <a:lstStyle>
            <a:lvl1pPr>
              <a:spcBef>
                <a:spcPts val="0"/>
              </a:spcBef>
              <a:buClr>
                <a:schemeClr val="accent1"/>
              </a:buClr>
              <a:buSzPct val="100000"/>
              <a:buNone/>
              <a:defRPr b="1" sz="3600">
                <a:solidFill>
                  <a:schemeClr val="accent1"/>
                </a:solidFill>
              </a:defRPr>
            </a:lvl1pPr>
            <a:lvl2pPr>
              <a:spcBef>
                <a:spcPts val="0"/>
              </a:spcBef>
              <a:buClr>
                <a:schemeClr val="accent1"/>
              </a:buClr>
              <a:buSzPct val="100000"/>
              <a:buNone/>
              <a:defRPr b="1" sz="3600">
                <a:solidFill>
                  <a:schemeClr val="accent1"/>
                </a:solidFill>
              </a:defRPr>
            </a:lvl2pPr>
            <a:lvl3pPr>
              <a:spcBef>
                <a:spcPts val="0"/>
              </a:spcBef>
              <a:buClr>
                <a:schemeClr val="accent1"/>
              </a:buClr>
              <a:buSzPct val="100000"/>
              <a:buNone/>
              <a:defRPr b="1" sz="3600">
                <a:solidFill>
                  <a:schemeClr val="accent1"/>
                </a:solidFill>
              </a:defRPr>
            </a:lvl3pPr>
            <a:lvl4pPr>
              <a:spcBef>
                <a:spcPts val="0"/>
              </a:spcBef>
              <a:buClr>
                <a:schemeClr val="accent1"/>
              </a:buClr>
              <a:buSzPct val="100000"/>
              <a:buNone/>
              <a:defRPr b="1" sz="3600">
                <a:solidFill>
                  <a:schemeClr val="accent1"/>
                </a:solidFill>
              </a:defRPr>
            </a:lvl4pPr>
            <a:lvl5pPr>
              <a:spcBef>
                <a:spcPts val="0"/>
              </a:spcBef>
              <a:buClr>
                <a:schemeClr val="accent1"/>
              </a:buClr>
              <a:buSzPct val="100000"/>
              <a:buNone/>
              <a:defRPr b="1" sz="3600">
                <a:solidFill>
                  <a:schemeClr val="accent1"/>
                </a:solidFill>
              </a:defRPr>
            </a:lvl5pPr>
            <a:lvl6pPr>
              <a:spcBef>
                <a:spcPts val="0"/>
              </a:spcBef>
              <a:buClr>
                <a:schemeClr val="accent1"/>
              </a:buClr>
              <a:buSzPct val="100000"/>
              <a:buNone/>
              <a:defRPr b="1" sz="3600">
                <a:solidFill>
                  <a:schemeClr val="accent1"/>
                </a:solidFill>
              </a:defRPr>
            </a:lvl6pPr>
            <a:lvl7pPr>
              <a:spcBef>
                <a:spcPts val="0"/>
              </a:spcBef>
              <a:buClr>
                <a:schemeClr val="accent1"/>
              </a:buClr>
              <a:buSzPct val="100000"/>
              <a:buNone/>
              <a:defRPr b="1" sz="3600">
                <a:solidFill>
                  <a:schemeClr val="accent1"/>
                </a:solidFill>
              </a:defRPr>
            </a:lvl7pPr>
            <a:lvl8pPr>
              <a:spcBef>
                <a:spcPts val="0"/>
              </a:spcBef>
              <a:buClr>
                <a:schemeClr val="accent1"/>
              </a:buClr>
              <a:buSzPct val="100000"/>
              <a:buNone/>
              <a:defRPr b="1" sz="3600">
                <a:solidFill>
                  <a:schemeClr val="accent1"/>
                </a:solidFill>
              </a:defRPr>
            </a:lvl8pPr>
            <a:lvl9pPr>
              <a:spcBef>
                <a:spcPts val="0"/>
              </a:spcBef>
              <a:buClr>
                <a:schemeClr val="accent1"/>
              </a:buClr>
              <a:buSzPct val="100000"/>
              <a:buNone/>
              <a:defRPr b="1" sz="3600">
                <a:solidFill>
                  <a:schemeClr val="accent1"/>
                </a:solidFill>
              </a:defRPr>
            </a:lvl9pPr>
          </a:lstStyle>
          <a:p/>
        </p:txBody>
      </p:sp>
      <p:sp>
        <p:nvSpPr>
          <p:cNvPr id="6" name="Shape 6"/>
          <p:cNvSpPr txBox="1"/>
          <p:nvPr>
            <p:ph idx="1" type="body"/>
          </p:nvPr>
        </p:nvSpPr>
        <p:spPr>
          <a:xfrm>
            <a:off y="1200150" x="457200"/>
            <a:ext cy="3725699" cx="8229600"/>
          </a:xfrm>
          <a:prstGeom prst="rect">
            <a:avLst/>
          </a:prstGeom>
          <a:noFill/>
          <a:ln>
            <a:noFill/>
          </a:ln>
        </p:spPr>
        <p:txBody>
          <a:bodyPr bIns="91425" rIns="91425" lIns="91425" t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p:txBody>
      </p:sp>
      <p:cxnSp>
        <p:nvCxnSpPr>
          <p:cNvPr id="7" name="Shape 7"/>
          <p:cNvCxnSpPr/>
          <p:nvPr/>
        </p:nvCxnSpPr>
        <p:spPr>
          <a:xfrm>
            <a:off y="5023259" x="457200"/>
            <a:ext cy="0" cx="8229600"/>
          </a:xfrm>
          <a:prstGeom prst="straightConnector1">
            <a:avLst/>
          </a:prstGeom>
          <a:noFill/>
          <a:ln w="50800" cap="flat">
            <a:solidFill>
              <a:schemeClr val="lt2"/>
            </a:solidFill>
            <a:prstDash val="solid"/>
            <a:round/>
            <a:headEnd w="med" len="med" type="none"/>
            <a:tailEnd w="med" len="med" type="none"/>
          </a:ln>
        </p:spPr>
      </p:cxn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1.xml" Type="http://schemas.openxmlformats.org/officeDocument/2006/relationships/slideLayout" Id="rId1"/></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2.xml" Type="http://schemas.openxmlformats.org/officeDocument/2006/relationships/slideLayout" Id="rId1"/><Relationship Target="../media/image02.jpg" Type="http://schemas.openxmlformats.org/officeDocument/2006/relationships/image" Id="rId4"/><Relationship Target="../media/image00.jpg" Type="http://schemas.openxmlformats.org/officeDocument/2006/relationships/image" Id="rId3"/><Relationship Target="../media/image03.jpg" Type="http://schemas.openxmlformats.org/officeDocument/2006/relationships/image" Id="rId5"/></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2.xml" Type="http://schemas.openxmlformats.org/officeDocument/2006/relationships/slideLayout" Id="rId1"/></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2.xml" Type="http://schemas.openxmlformats.org/officeDocument/2006/relationships/slideLayout" Id="rId1"/><Relationship Target="../media/image05.jpg" Type="http://schemas.openxmlformats.org/officeDocument/2006/relationships/image" Id="rId4"/><Relationship Target="../media/image06.jpg" Type="http://schemas.openxmlformats.org/officeDocument/2006/relationships/image" Id="rId3"/><Relationship Target="../media/image13.png" Type="http://schemas.openxmlformats.org/officeDocument/2006/relationships/image" Id="rId6"/><Relationship Target="../media/image04.jpg" Type="http://schemas.openxmlformats.org/officeDocument/2006/relationships/image" Id="rId5"/></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2.xml" Type="http://schemas.openxmlformats.org/officeDocument/2006/relationships/slideLayout" Id="rId1"/></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2.xml" Type="http://schemas.openxmlformats.org/officeDocument/2006/relationships/slideLayout" Id="rId1"/><Relationship Target="../media/image07.png" Type="http://schemas.openxmlformats.org/officeDocument/2006/relationships/image" Id="rId4"/><Relationship Target="../media/image08.png" Type="http://schemas.openxmlformats.org/officeDocument/2006/relationships/image" Id="rId3"/></Relationships>
</file>

<file path=ppt/slides/_rels/slide15.xml.rels><?xml version="1.0" encoding="UTF-8" standalone="yes"?><Relationships xmlns="http://schemas.openxmlformats.org/package/2006/relationships"><Relationship Target="../notesSlides/notesSlide15.xml" Type="http://schemas.openxmlformats.org/officeDocument/2006/relationships/notesSlide" Id="rId2"/><Relationship Target="../slideLayouts/slideLayout2.xml" Type="http://schemas.openxmlformats.org/officeDocument/2006/relationships/slideLayout" Id="rId1"/></Relationships>
</file>

<file path=ppt/slides/_rels/slide16.xml.rels><?xml version="1.0" encoding="UTF-8" standalone="yes"?><Relationships xmlns="http://schemas.openxmlformats.org/package/2006/relationships"><Relationship Target="../notesSlides/notesSlide16.xml" Type="http://schemas.openxmlformats.org/officeDocument/2006/relationships/notesSlide" Id="rId2"/><Relationship Target="../slideLayouts/slideLayout2.xml" Type="http://schemas.openxmlformats.org/officeDocument/2006/relationships/slideLayout" Id="rId1"/><Relationship Target="../media/image19.png" Type="http://schemas.openxmlformats.org/officeDocument/2006/relationships/image" Id="rId4"/><Relationship Target="../media/image23.png" Type="http://schemas.openxmlformats.org/officeDocument/2006/relationships/image" Id="rId3"/><Relationship Target="../media/image15.png" Type="http://schemas.openxmlformats.org/officeDocument/2006/relationships/image" Id="rId5"/></Relationships>
</file>

<file path=ppt/slides/_rels/slide17.xml.rels><?xml version="1.0" encoding="UTF-8" standalone="yes"?><Relationships xmlns="http://schemas.openxmlformats.org/package/2006/relationships"><Relationship Target="../notesSlides/notesSlide17.xml" Type="http://schemas.openxmlformats.org/officeDocument/2006/relationships/notesSlide" Id="rId2"/><Relationship Target="../slideLayouts/slideLayout2.xml" Type="http://schemas.openxmlformats.org/officeDocument/2006/relationships/slideLayout" Id="rId1"/></Relationships>
</file>

<file path=ppt/slides/_rels/slide18.xml.rels><?xml version="1.0" encoding="UTF-8" standalone="yes"?><Relationships xmlns="http://schemas.openxmlformats.org/package/2006/relationships"><Relationship Target="../notesSlides/notesSlide18.xml" Type="http://schemas.openxmlformats.org/officeDocument/2006/relationships/notesSlide" Id="rId2"/><Relationship Target="../slideLayouts/slideLayout2.xml" Type="http://schemas.openxmlformats.org/officeDocument/2006/relationships/slideLayout" Id="rId1"/><Relationship Target="../media/image22.png" Type="http://schemas.openxmlformats.org/officeDocument/2006/relationships/image" Id="rId4"/><Relationship Target="../media/image14.png" Type="http://schemas.openxmlformats.org/officeDocument/2006/relationships/image" Id="rId3"/><Relationship Target="../media/image17.png" Type="http://schemas.openxmlformats.org/officeDocument/2006/relationships/image" Id="rId5"/></Relationships>
</file>

<file path=ppt/slides/_rels/slide19.xml.rels><?xml version="1.0" encoding="UTF-8" standalone="yes"?><Relationships xmlns="http://schemas.openxmlformats.org/package/2006/relationships"><Relationship Target="../notesSlides/notesSlide19.xml" Type="http://schemas.openxmlformats.org/officeDocument/2006/relationships/notesSlide" Id="rId2"/><Relationship Target="../slideLayouts/slideLayout2.xml" Type="http://schemas.openxmlformats.org/officeDocument/2006/relationships/slideLayout" Id="rId1"/></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2.xml" Type="http://schemas.openxmlformats.org/officeDocument/2006/relationships/slideLayout" Id="rId1"/></Relationships>
</file>

<file path=ppt/slides/_rels/slide20.xml.rels><?xml version="1.0" encoding="UTF-8" standalone="yes"?><Relationships xmlns="http://schemas.openxmlformats.org/package/2006/relationships"><Relationship Target="../notesSlides/notesSlide20.xml" Type="http://schemas.openxmlformats.org/officeDocument/2006/relationships/notesSlide" Id="rId2"/><Relationship Target="../slideLayouts/slideLayout3.xml" Type="http://schemas.openxmlformats.org/officeDocument/2006/relationships/slideLayout" Id="rId1"/><Relationship Target="../media/image20.png" Type="http://schemas.openxmlformats.org/officeDocument/2006/relationships/image" Id="rId4"/><Relationship Target="../media/image18.jpg" Type="http://schemas.openxmlformats.org/officeDocument/2006/relationships/image" Id="rId3"/><Relationship Target="../media/image16.jpg" Type="http://schemas.openxmlformats.org/officeDocument/2006/relationships/image" Id="rId5"/></Relationships>
</file>

<file path=ppt/slides/_rels/slide21.xml.rels><?xml version="1.0" encoding="UTF-8" standalone="yes"?><Relationships xmlns="http://schemas.openxmlformats.org/package/2006/relationships"><Relationship Target="../notesSlides/notesSlide21.xml" Type="http://schemas.openxmlformats.org/officeDocument/2006/relationships/notesSlide" Id="rId2"/><Relationship Target="../slideLayouts/slideLayout2.xml" Type="http://schemas.openxmlformats.org/officeDocument/2006/relationships/slideLayout" Id="rId1"/></Relationships>
</file>

<file path=ppt/slides/_rels/slide22.xml.rels><?xml version="1.0" encoding="UTF-8" standalone="yes"?><Relationships xmlns="http://schemas.openxmlformats.org/package/2006/relationships"><Relationship Target="../notesSlides/notesSlide22.xml" Type="http://schemas.openxmlformats.org/officeDocument/2006/relationships/notesSlide" Id="rId2"/><Relationship Target="../slideLayouts/slideLayout2.xml" Type="http://schemas.openxmlformats.org/officeDocument/2006/relationships/slideLayout" Id="rId1"/></Relationships>
</file>

<file path=ppt/slides/_rels/slide23.xml.rels><?xml version="1.0" encoding="UTF-8" standalone="yes"?><Relationships xmlns="http://schemas.openxmlformats.org/package/2006/relationships"><Relationship Target="../notesSlides/notesSlide23.xml" Type="http://schemas.openxmlformats.org/officeDocument/2006/relationships/notesSlide" Id="rId2"/><Relationship Target="../slideLayouts/slideLayout2.xml" Type="http://schemas.openxmlformats.org/officeDocument/2006/relationships/slideLayout" Id="rId1"/></Relationships>
</file>

<file path=ppt/slides/_rels/slide24.xml.rels><?xml version="1.0" encoding="UTF-8" standalone="yes"?><Relationships xmlns="http://schemas.openxmlformats.org/package/2006/relationships"><Relationship Target="../notesSlides/notesSlide24.xml" Type="http://schemas.openxmlformats.org/officeDocument/2006/relationships/notesSlide" Id="rId2"/><Relationship Target="../slideLayouts/slideLayout2.xml" Type="http://schemas.openxmlformats.org/officeDocument/2006/relationships/slideLayout" Id="rId1"/></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2.xml" Type="http://schemas.openxmlformats.org/officeDocument/2006/relationships/slideLayout" Id="rId1"/></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2.xml" Type="http://schemas.openxmlformats.org/officeDocument/2006/relationships/slideLayout" Id="rId1"/><Relationship Target="../media/image21.png" Type="http://schemas.openxmlformats.org/officeDocument/2006/relationships/image" Id="rId4"/><Relationship Target="../media/image09.png" Type="http://schemas.openxmlformats.org/officeDocument/2006/relationships/image" Id="rId3"/><Relationship Target="../media/image14.png" Type="http://schemas.openxmlformats.org/officeDocument/2006/relationships/image" Id="rId5"/></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2.xml" Type="http://schemas.openxmlformats.org/officeDocument/2006/relationships/slideLayout" Id="rId1"/></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2.xml" Type="http://schemas.openxmlformats.org/officeDocument/2006/relationships/slideLayout" Id="rId1"/><Relationship Target="../media/image11.png" Type="http://schemas.openxmlformats.org/officeDocument/2006/relationships/image" Id="rId4"/><Relationship Target="../media/image10.png" Type="http://schemas.openxmlformats.org/officeDocument/2006/relationships/image" Id="rId3"/></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2.xml" Type="http://schemas.openxmlformats.org/officeDocument/2006/relationships/slideLayout" Id="rId1"/></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2.xml" Type="http://schemas.openxmlformats.org/officeDocument/2006/relationships/slideLayout" Id="rId1"/><Relationship Target="../media/image01.png" Type="http://schemas.openxmlformats.org/officeDocument/2006/relationships/image" Id="rId4"/><Relationship Target="../media/image12.png" Type="http://schemas.openxmlformats.org/officeDocument/2006/relationships/image" Id="rId3"/></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2.xml" Type="http://schemas.openxmlformats.org/officeDocument/2006/relationships/slideLayout" Id="rId1"/></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 name="Shape 30"/>
        <p:cNvGrpSpPr/>
        <p:nvPr/>
      </p:nvGrpSpPr>
      <p:grpSpPr>
        <a:xfrm>
          <a:off y="0" x="0"/>
          <a:ext cy="0" cx="0"/>
          <a:chOff y="0" x="0"/>
          <a:chExt cy="0" cx="0"/>
        </a:xfrm>
      </p:grpSpPr>
      <p:sp>
        <p:nvSpPr>
          <p:cNvPr id="31" name="Shape 31"/>
          <p:cNvSpPr txBox="1"/>
          <p:nvPr>
            <p:ph type="ctrTitle"/>
          </p:nvPr>
        </p:nvSpPr>
        <p:spPr>
          <a:xfrm>
            <a:off y="563759" x="457200"/>
            <a:ext cy="3009600" cx="8229600"/>
          </a:xfrm>
          <a:prstGeom prst="rect">
            <a:avLst/>
          </a:prstGeom>
        </p:spPr>
        <p:txBody>
          <a:bodyPr bIns="91425" rIns="91425" lIns="91425" tIns="91425" anchor="t" anchorCtr="0">
            <a:spAutoFit/>
          </a:bodyPr>
          <a:lstStyle/>
          <a:p>
            <a:pPr rtl="0">
              <a:spcBef>
                <a:spcPts val="0"/>
              </a:spcBef>
              <a:buNone/>
            </a:pPr>
            <a:r>
              <a:rPr lang="en"/>
              <a:t>Claims Analysis</a:t>
            </a:r>
          </a:p>
          <a:p>
            <a:pPr>
              <a:spcBef>
                <a:spcPts val="0"/>
              </a:spcBef>
              <a:buNone/>
            </a:pPr>
            <a:r>
              <a:t/>
            </a:r>
            <a:endParaRPr sz="1800"/>
          </a:p>
        </p:txBody>
      </p:sp>
      <p:sp>
        <p:nvSpPr>
          <p:cNvPr id="32" name="Shape 32"/>
          <p:cNvSpPr txBox="1"/>
          <p:nvPr>
            <p:ph idx="1" type="subTitle"/>
          </p:nvPr>
        </p:nvSpPr>
        <p:spPr>
          <a:xfrm>
            <a:off y="3716392" x="457200"/>
            <a:ext cy="1232699" cx="8229600"/>
          </a:xfrm>
          <a:prstGeom prst="rect">
            <a:avLst/>
          </a:prstGeom>
        </p:spPr>
        <p:txBody>
          <a:bodyPr bIns="91425" rIns="91425" lIns="91425" tIns="91425" anchor="t" anchorCtr="0">
            <a:spAutoFit/>
          </a:bodyPr>
          <a:lstStyle/>
          <a:p>
            <a:pPr>
              <a:spcBef>
                <a:spcPts val="0"/>
              </a:spcBef>
              <a:buNone/>
            </a:pPr>
            <a:r>
              <a:rPr sz="2400" lang="en"/>
              <a:t>Patrick Musi, Rajasi Deshpande, Binoy Patel, Jeffrey Batista, Viktor Zhytovoz</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y="0" x="0"/>
          <a:ext cy="0" cx="0"/>
          <a:chOff y="0" x="0"/>
          <a:chExt cy="0" cx="0"/>
        </a:xfrm>
      </p:grpSpPr>
      <p:sp>
        <p:nvSpPr>
          <p:cNvPr id="89" name="Shape 89"/>
          <p:cNvSpPr txBox="1"/>
          <p:nvPr>
            <p:ph type="title"/>
          </p:nvPr>
        </p:nvSpPr>
        <p:spPr>
          <a:xfrm>
            <a:off y="205978" x="457200"/>
            <a:ext cy="857400" cx="8229600"/>
          </a:xfrm>
          <a:prstGeom prst="rect">
            <a:avLst/>
          </a:prstGeom>
        </p:spPr>
        <p:txBody>
          <a:bodyPr bIns="91425" rIns="91425" lIns="91425" tIns="91425" anchor="b" anchorCtr="0">
            <a:spAutoFit/>
          </a:bodyPr>
          <a:lstStyle/>
          <a:p>
            <a:pPr>
              <a:spcBef>
                <a:spcPts val="0"/>
              </a:spcBef>
              <a:buNone/>
            </a:pPr>
            <a:r>
              <a:rPr lang="en"/>
              <a:t>“Viewed Me” Pictures</a:t>
            </a:r>
          </a:p>
        </p:txBody>
      </p:sp>
      <p:pic>
        <p:nvPicPr>
          <p:cNvPr id="90" name="Shape 90"/>
          <p:cNvPicPr preferRelativeResize="0"/>
          <p:nvPr/>
        </p:nvPicPr>
        <p:blipFill>
          <a:blip r:embed="rId3">
            <a:alphaModFix/>
          </a:blip>
          <a:stretch>
            <a:fillRect/>
          </a:stretch>
        </p:blipFill>
        <p:spPr>
          <a:xfrm>
            <a:off y="1215750" x="457200"/>
            <a:ext cy="1829300" cx="3722225"/>
          </a:xfrm>
          <a:prstGeom prst="rect">
            <a:avLst/>
          </a:prstGeom>
          <a:noFill/>
          <a:ln>
            <a:noFill/>
          </a:ln>
        </p:spPr>
      </p:pic>
      <p:pic>
        <p:nvPicPr>
          <p:cNvPr id="91" name="Shape 91"/>
          <p:cNvPicPr preferRelativeResize="0"/>
          <p:nvPr/>
        </p:nvPicPr>
        <p:blipFill>
          <a:blip r:embed="rId4">
            <a:alphaModFix/>
          </a:blip>
          <a:stretch>
            <a:fillRect/>
          </a:stretch>
        </p:blipFill>
        <p:spPr>
          <a:xfrm>
            <a:off y="1732075" x="4276325"/>
            <a:ext cy="2641174" cx="4377374"/>
          </a:xfrm>
          <a:prstGeom prst="rect">
            <a:avLst/>
          </a:prstGeom>
          <a:noFill/>
          <a:ln>
            <a:noFill/>
          </a:ln>
        </p:spPr>
      </p:pic>
      <p:pic>
        <p:nvPicPr>
          <p:cNvPr id="92" name="Shape 92"/>
          <p:cNvPicPr preferRelativeResize="0"/>
          <p:nvPr/>
        </p:nvPicPr>
        <p:blipFill>
          <a:blip r:embed="rId5">
            <a:alphaModFix/>
          </a:blip>
          <a:stretch>
            <a:fillRect/>
          </a:stretch>
        </p:blipFill>
        <p:spPr>
          <a:xfrm>
            <a:off y="3124475" x="1271400"/>
            <a:ext cy="1829300" cx="2264146"/>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y="0" x="0"/>
          <a:ext cy="0" cx="0"/>
          <a:chOff y="0" x="0"/>
          <a:chExt cy="0" cx="0"/>
        </a:xfrm>
      </p:grpSpPr>
      <p:sp>
        <p:nvSpPr>
          <p:cNvPr id="97" name="Shape 97"/>
          <p:cNvSpPr txBox="1"/>
          <p:nvPr>
            <p:ph type="title"/>
          </p:nvPr>
        </p:nvSpPr>
        <p:spPr>
          <a:xfrm>
            <a:off y="205978" x="457200"/>
            <a:ext cy="857400" cx="8229600"/>
          </a:xfrm>
          <a:prstGeom prst="rect">
            <a:avLst/>
          </a:prstGeom>
        </p:spPr>
        <p:txBody>
          <a:bodyPr bIns="91425" rIns="91425" lIns="91425" tIns="91425" anchor="b" anchorCtr="0">
            <a:spAutoFit/>
          </a:bodyPr>
          <a:lstStyle/>
          <a:p>
            <a:pPr>
              <a:spcBef>
                <a:spcPts val="0"/>
              </a:spcBef>
              <a:buNone/>
            </a:pPr>
            <a:r>
              <a:rPr lang="en"/>
              <a:t>Computer Algorithm Matching</a:t>
            </a:r>
          </a:p>
        </p:txBody>
      </p:sp>
      <p:sp>
        <p:nvSpPr>
          <p:cNvPr id="98" name="Shape 98"/>
          <p:cNvSpPr txBox="1"/>
          <p:nvPr>
            <p:ph idx="1" type="body"/>
          </p:nvPr>
        </p:nvSpPr>
        <p:spPr>
          <a:xfrm>
            <a:off y="1200150" x="457200"/>
            <a:ext cy="3725699" cx="8229600"/>
          </a:xfrm>
          <a:prstGeom prst="rect">
            <a:avLst/>
          </a:prstGeom>
        </p:spPr>
        <p:txBody>
          <a:bodyPr bIns="91425" rIns="91425" lIns="91425" tIns="91425" anchor="t" anchorCtr="0">
            <a:spAutoFit/>
          </a:bodyPr>
          <a:lstStyle/>
          <a:p>
            <a:pPr rtl="0" lvl="0" indent="-336550" marL="457200">
              <a:spcBef>
                <a:spcPts val="0"/>
              </a:spcBef>
              <a:buClr>
                <a:schemeClr val="dk1"/>
              </a:buClr>
              <a:buSzPct val="100000"/>
              <a:buFont typeface="Arial"/>
              <a:buChar char="●"/>
            </a:pPr>
            <a:r>
              <a:rPr sz="1700" lang="en"/>
              <a:t>Automatically matching users based on their information</a:t>
            </a:r>
          </a:p>
          <a:p>
            <a:pPr rtl="0" lvl="0" indent="-336550" marL="457200">
              <a:spcBef>
                <a:spcPts val="0"/>
              </a:spcBef>
              <a:buClr>
                <a:schemeClr val="dk1"/>
              </a:buClr>
              <a:buSzPct val="100000"/>
              <a:buFont typeface="Arial"/>
              <a:buChar char="●"/>
            </a:pPr>
            <a:r>
              <a:rPr sz="1700" lang="en"/>
              <a:t>okCupid, Match.com</a:t>
            </a:r>
          </a:p>
          <a:p>
            <a:pPr rtl="0" lvl="0" indent="-336550" marL="457200">
              <a:spcBef>
                <a:spcPts val="0"/>
              </a:spcBef>
              <a:buClr>
                <a:schemeClr val="dk1"/>
              </a:buClr>
              <a:buSzPct val="100000"/>
              <a:buFont typeface="Arial"/>
              <a:buChar char="●"/>
            </a:pPr>
            <a:r>
              <a:rPr sz="1700" lang="en"/>
              <a:t>Pros:</a:t>
            </a:r>
          </a:p>
          <a:p>
            <a:pPr rtl="0" lvl="1" indent="-336550" marL="914400">
              <a:spcBef>
                <a:spcPts val="0"/>
              </a:spcBef>
              <a:buClr>
                <a:schemeClr val="dk1"/>
              </a:buClr>
              <a:buSzPct val="100000"/>
              <a:buFont typeface="Courier New"/>
              <a:buChar char="o"/>
            </a:pPr>
            <a:r>
              <a:rPr sz="1700" lang="en"/>
              <a:t>Can be used to find a quick date</a:t>
            </a:r>
          </a:p>
          <a:p>
            <a:pPr rtl="0" lvl="1" indent="-336550" marL="914400">
              <a:spcBef>
                <a:spcPts val="0"/>
              </a:spcBef>
              <a:buClr>
                <a:schemeClr val="dk1"/>
              </a:buClr>
              <a:buSzPct val="100000"/>
              <a:buFont typeface="Courier New"/>
              <a:buChar char="o"/>
            </a:pPr>
            <a:r>
              <a:rPr sz="1700" lang="en"/>
              <a:t>Shows instant matches based on set preferences for physical attributes, removing the hassle of inputting them every time</a:t>
            </a:r>
          </a:p>
          <a:p>
            <a:pPr rtl="0" lvl="0" indent="-336550" marL="457200">
              <a:spcBef>
                <a:spcPts val="0"/>
              </a:spcBef>
              <a:buClr>
                <a:schemeClr val="dk1"/>
              </a:buClr>
              <a:buSzPct val="100000"/>
              <a:buFont typeface="Arial"/>
              <a:buChar char="●"/>
            </a:pPr>
            <a:r>
              <a:rPr sz="1700" lang="en"/>
              <a:t>Cons:</a:t>
            </a:r>
          </a:p>
          <a:p>
            <a:pPr rtl="0" lvl="1" indent="-336550" marL="914400">
              <a:spcBef>
                <a:spcPts val="0"/>
              </a:spcBef>
              <a:buClr>
                <a:schemeClr val="dk1"/>
              </a:buClr>
              <a:buSzPct val="100000"/>
              <a:buFont typeface="Courier New"/>
              <a:buChar char="o"/>
            </a:pPr>
            <a:r>
              <a:rPr sz="1700" lang="en"/>
              <a:t>Takes a lot of time and effort in order to answer the questionnaires</a:t>
            </a:r>
          </a:p>
          <a:p>
            <a:pPr rtl="0" lvl="1" indent="-336550" marL="914400">
              <a:spcBef>
                <a:spcPts val="0"/>
              </a:spcBef>
              <a:buClr>
                <a:schemeClr val="dk1"/>
              </a:buClr>
              <a:buSzPct val="100000"/>
              <a:buFont typeface="Courier New"/>
              <a:buChar char="o"/>
            </a:pPr>
            <a:r>
              <a:rPr sz="1700" lang="en"/>
              <a:t>It does not account for Out-of-Date Users</a:t>
            </a:r>
          </a:p>
          <a:p>
            <a:pPr rtl="0" lvl="1" indent="-336550" marL="914400">
              <a:spcBef>
                <a:spcPts val="0"/>
              </a:spcBef>
              <a:buClr>
                <a:schemeClr val="dk1"/>
              </a:buClr>
              <a:buSzPct val="100000"/>
              <a:buFont typeface="Courier New"/>
              <a:buChar char="o"/>
            </a:pPr>
            <a:r>
              <a:rPr sz="1700" lang="en"/>
              <a:t>Algorithm can be incorrect, it can match users that are not good matches</a:t>
            </a:r>
          </a:p>
          <a:p>
            <a:pPr rtl="0" lvl="1" indent="-336550" marL="914400">
              <a:spcBef>
                <a:spcPts val="0"/>
              </a:spcBef>
              <a:buClr>
                <a:schemeClr val="dk1"/>
              </a:buClr>
              <a:buSzPct val="100000"/>
              <a:buFont typeface="Courier New"/>
              <a:buChar char="o"/>
            </a:pPr>
            <a:r>
              <a:rPr sz="1700" lang="en"/>
              <a:t>Users can doubt the accuracy of the algorithm;  a match will only be good if the users believe it is</a:t>
            </a:r>
          </a:p>
          <a:p>
            <a:pPr lvl="1" indent="-336550" marL="914400">
              <a:spcBef>
                <a:spcPts val="0"/>
              </a:spcBef>
              <a:buClr>
                <a:schemeClr val="dk1"/>
              </a:buClr>
              <a:buSzPct val="100000"/>
              <a:buFont typeface="Courier New"/>
              <a:buChar char="o"/>
            </a:pPr>
            <a:r>
              <a:rPr sz="1700" lang="en"/>
              <a:t>The algorithm limits the users it shows, potentially hiding the right match</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y="0" x="0"/>
          <a:ext cy="0" cx="0"/>
          <a:chOff y="0" x="0"/>
          <a:chExt cy="0" cx="0"/>
        </a:xfrm>
      </p:grpSpPr>
      <p:sp>
        <p:nvSpPr>
          <p:cNvPr id="103" name="Shape 103"/>
          <p:cNvSpPr txBox="1"/>
          <p:nvPr>
            <p:ph type="title"/>
          </p:nvPr>
        </p:nvSpPr>
        <p:spPr>
          <a:xfrm>
            <a:off y="205978" x="457200"/>
            <a:ext cy="857400" cx="8229600"/>
          </a:xfrm>
          <a:prstGeom prst="rect">
            <a:avLst/>
          </a:prstGeom>
        </p:spPr>
        <p:txBody>
          <a:bodyPr bIns="91425" rIns="91425" lIns="91425" tIns="91425" anchor="b" anchorCtr="0">
            <a:spAutoFit/>
          </a:bodyPr>
          <a:lstStyle/>
          <a:p>
            <a:pPr>
              <a:spcBef>
                <a:spcPts val="0"/>
              </a:spcBef>
              <a:buNone/>
            </a:pPr>
            <a:r>
              <a:rPr sz="3000" lang="en"/>
              <a:t>Computer Algorithm Matching Pictures</a:t>
            </a:r>
          </a:p>
        </p:txBody>
      </p:sp>
      <p:pic>
        <p:nvPicPr>
          <p:cNvPr id="104" name="Shape 104"/>
          <p:cNvPicPr preferRelativeResize="0"/>
          <p:nvPr/>
        </p:nvPicPr>
        <p:blipFill>
          <a:blip r:embed="rId3">
            <a:alphaModFix/>
          </a:blip>
          <a:stretch>
            <a:fillRect/>
          </a:stretch>
        </p:blipFill>
        <p:spPr>
          <a:xfrm>
            <a:off y="1577851" x="221974"/>
            <a:ext cy="1917500" cx="2812974"/>
          </a:xfrm>
          <a:prstGeom prst="rect">
            <a:avLst/>
          </a:prstGeom>
          <a:noFill/>
          <a:ln>
            <a:noFill/>
          </a:ln>
        </p:spPr>
      </p:pic>
      <p:pic>
        <p:nvPicPr>
          <p:cNvPr id="105" name="Shape 105"/>
          <p:cNvPicPr preferRelativeResize="0"/>
          <p:nvPr/>
        </p:nvPicPr>
        <p:blipFill>
          <a:blip r:embed="rId4">
            <a:alphaModFix/>
          </a:blip>
          <a:stretch>
            <a:fillRect/>
          </a:stretch>
        </p:blipFill>
        <p:spPr>
          <a:xfrm>
            <a:off y="1352775" x="3296758"/>
            <a:ext cy="3419875" cx="3132749"/>
          </a:xfrm>
          <a:prstGeom prst="rect">
            <a:avLst/>
          </a:prstGeom>
          <a:noFill/>
          <a:ln>
            <a:noFill/>
          </a:ln>
        </p:spPr>
      </p:pic>
      <p:pic>
        <p:nvPicPr>
          <p:cNvPr id="106" name="Shape 106"/>
          <p:cNvPicPr preferRelativeResize="0"/>
          <p:nvPr/>
        </p:nvPicPr>
        <p:blipFill>
          <a:blip r:embed="rId5">
            <a:alphaModFix/>
          </a:blip>
          <a:stretch>
            <a:fillRect/>
          </a:stretch>
        </p:blipFill>
        <p:spPr>
          <a:xfrm>
            <a:off y="3911150" x="111350"/>
            <a:ext cy="774874" cx="3096425"/>
          </a:xfrm>
          <a:prstGeom prst="rect">
            <a:avLst/>
          </a:prstGeom>
          <a:noFill/>
          <a:ln>
            <a:noFill/>
          </a:ln>
        </p:spPr>
      </p:pic>
      <p:pic>
        <p:nvPicPr>
          <p:cNvPr id="107" name="Shape 107"/>
          <p:cNvPicPr preferRelativeResize="0"/>
          <p:nvPr/>
        </p:nvPicPr>
        <p:blipFill>
          <a:blip r:embed="rId6">
            <a:alphaModFix/>
          </a:blip>
          <a:stretch>
            <a:fillRect/>
          </a:stretch>
        </p:blipFill>
        <p:spPr>
          <a:xfrm>
            <a:off y="1427800" x="6110625"/>
            <a:ext cy="3344849" cx="2938023"/>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y="0" x="0"/>
          <a:ext cy="0" cx="0"/>
          <a:chOff y="0" x="0"/>
          <a:chExt cy="0" cx="0"/>
        </a:xfrm>
      </p:grpSpPr>
      <p:sp>
        <p:nvSpPr>
          <p:cNvPr id="112" name="Shape 112"/>
          <p:cNvSpPr txBox="1"/>
          <p:nvPr>
            <p:ph type="title"/>
          </p:nvPr>
        </p:nvSpPr>
        <p:spPr>
          <a:xfrm>
            <a:off y="205978" x="457200"/>
            <a:ext cy="857400" cx="8229600"/>
          </a:xfrm>
          <a:prstGeom prst="rect">
            <a:avLst/>
          </a:prstGeom>
        </p:spPr>
        <p:txBody>
          <a:bodyPr bIns="91425" rIns="91425" lIns="91425" tIns="91425" anchor="b" anchorCtr="0">
            <a:spAutoFit/>
          </a:bodyPr>
          <a:lstStyle/>
          <a:p>
            <a:pPr>
              <a:spcBef>
                <a:spcPts val="0"/>
              </a:spcBef>
              <a:buNone/>
            </a:pPr>
            <a:r>
              <a:rPr lang="en"/>
              <a:t>Social Media Connectivity</a:t>
            </a:r>
          </a:p>
        </p:txBody>
      </p:sp>
      <p:sp>
        <p:nvSpPr>
          <p:cNvPr id="113" name="Shape 113"/>
          <p:cNvSpPr txBox="1"/>
          <p:nvPr>
            <p:ph idx="1" type="body"/>
          </p:nvPr>
        </p:nvSpPr>
        <p:spPr>
          <a:xfrm>
            <a:off y="1200150" x="457200"/>
            <a:ext cy="3725699" cx="8229600"/>
          </a:xfrm>
          <a:prstGeom prst="rect">
            <a:avLst/>
          </a:prstGeom>
        </p:spPr>
        <p:txBody>
          <a:bodyPr bIns="91425" rIns="91425" lIns="91425" tIns="91425" anchor="t" anchorCtr="0">
            <a:spAutoFit/>
          </a:bodyPr>
          <a:lstStyle/>
          <a:p>
            <a:pPr rtl="0" lvl="0" indent="-342900" marL="457200">
              <a:spcBef>
                <a:spcPts val="0"/>
              </a:spcBef>
              <a:buClr>
                <a:schemeClr val="dk1"/>
              </a:buClr>
              <a:buSzPct val="100000"/>
              <a:buFont typeface="Arial"/>
              <a:buChar char="●"/>
            </a:pPr>
            <a:r>
              <a:rPr sz="1800" lang="en"/>
              <a:t>Ability or requirement to link a social media account</a:t>
            </a:r>
          </a:p>
          <a:p>
            <a:pPr rtl="0" lvl="0" indent="-342900" marL="457200">
              <a:spcBef>
                <a:spcPts val="0"/>
              </a:spcBef>
              <a:buClr>
                <a:schemeClr val="dk1"/>
              </a:buClr>
              <a:buSzPct val="100000"/>
              <a:buFont typeface="Arial"/>
              <a:buChar char="●"/>
            </a:pPr>
            <a:r>
              <a:rPr sz="1800" lang="en"/>
              <a:t>Zoosk, AnastasiaDate, Tinder</a:t>
            </a:r>
          </a:p>
          <a:p>
            <a:pPr rtl="0" lvl="0" indent="-342900" marL="457200">
              <a:spcBef>
                <a:spcPts val="0"/>
              </a:spcBef>
              <a:buClr>
                <a:schemeClr val="dk1"/>
              </a:buClr>
              <a:buSzPct val="100000"/>
              <a:buFont typeface="Arial"/>
              <a:buChar char="●"/>
            </a:pPr>
            <a:r>
              <a:rPr sz="1800" lang="en"/>
              <a:t>Pros:</a:t>
            </a:r>
          </a:p>
          <a:p>
            <a:pPr rtl="0" lvl="1" indent="-342900" marL="914400">
              <a:spcBef>
                <a:spcPts val="0"/>
              </a:spcBef>
              <a:buClr>
                <a:schemeClr val="dk1"/>
              </a:buClr>
              <a:buSzPct val="100000"/>
              <a:buFont typeface="Courier New"/>
              <a:buChar char="o"/>
            </a:pPr>
            <a:r>
              <a:rPr sz="1800" lang="en"/>
              <a:t>Easy profile creation and importing of information</a:t>
            </a:r>
          </a:p>
          <a:p>
            <a:pPr rtl="0" lvl="1" indent="-342900" marL="914400">
              <a:spcBef>
                <a:spcPts val="0"/>
              </a:spcBef>
              <a:buClr>
                <a:schemeClr val="dk1"/>
              </a:buClr>
              <a:buSzPct val="100000"/>
              <a:buFont typeface="Courier New"/>
              <a:buChar char="o"/>
            </a:pPr>
            <a:r>
              <a:rPr sz="1800" lang="en"/>
              <a:t>The applications use mutual connections increasing the chance of a relationship, since someone is more likely to go out with a friend of a friend</a:t>
            </a:r>
          </a:p>
          <a:p>
            <a:pPr rtl="0" lvl="0" indent="-342900" marL="457200">
              <a:spcBef>
                <a:spcPts val="0"/>
              </a:spcBef>
              <a:buClr>
                <a:schemeClr val="dk1"/>
              </a:buClr>
              <a:buSzPct val="100000"/>
              <a:buFont typeface="Arial"/>
              <a:buChar char="●"/>
            </a:pPr>
            <a:r>
              <a:rPr sz="1800" lang="en"/>
              <a:t>Cons:</a:t>
            </a:r>
          </a:p>
          <a:p>
            <a:pPr rtl="0" lvl="1" indent="-342900" marL="914400">
              <a:spcBef>
                <a:spcPts val="0"/>
              </a:spcBef>
              <a:buClr>
                <a:schemeClr val="dk1"/>
              </a:buClr>
              <a:buSzPct val="100000"/>
              <a:buFont typeface="Courier New"/>
              <a:buChar char="o"/>
            </a:pPr>
            <a:r>
              <a:rPr sz="1800" lang="en"/>
              <a:t>Excludes people who do not have a social media account</a:t>
            </a:r>
          </a:p>
          <a:p>
            <a:pPr rtl="0" lvl="1" indent="-342900" marL="914400">
              <a:spcBef>
                <a:spcPts val="0"/>
              </a:spcBef>
              <a:buClr>
                <a:schemeClr val="dk1"/>
              </a:buClr>
              <a:buSzPct val="100000"/>
              <a:buFont typeface="Courier New"/>
              <a:buChar char="o"/>
            </a:pPr>
            <a:r>
              <a:rPr sz="1800" lang="en"/>
              <a:t>Users don’t trust giving out their personal social media account information</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y="0" x="0"/>
          <a:ext cy="0" cx="0"/>
          <a:chOff y="0" x="0"/>
          <a:chExt cy="0" cx="0"/>
        </a:xfrm>
      </p:grpSpPr>
      <p:sp>
        <p:nvSpPr>
          <p:cNvPr id="118" name="Shape 118"/>
          <p:cNvSpPr txBox="1"/>
          <p:nvPr>
            <p:ph type="title"/>
          </p:nvPr>
        </p:nvSpPr>
        <p:spPr>
          <a:xfrm>
            <a:off y="205978" x="457200"/>
            <a:ext cy="857400" cx="8229600"/>
          </a:xfrm>
          <a:prstGeom prst="rect">
            <a:avLst/>
          </a:prstGeom>
        </p:spPr>
        <p:txBody>
          <a:bodyPr bIns="91425" rIns="91425" lIns="91425" tIns="91425" anchor="b" anchorCtr="0">
            <a:spAutoFit/>
          </a:bodyPr>
          <a:lstStyle/>
          <a:p>
            <a:pPr>
              <a:spcBef>
                <a:spcPts val="0"/>
              </a:spcBef>
              <a:buNone/>
            </a:pPr>
            <a:r>
              <a:rPr lang="en"/>
              <a:t>Social Media Connectivity Pictures</a:t>
            </a:r>
          </a:p>
        </p:txBody>
      </p:sp>
      <p:pic>
        <p:nvPicPr>
          <p:cNvPr id="119" name="Shape 119"/>
          <p:cNvPicPr preferRelativeResize="0"/>
          <p:nvPr/>
        </p:nvPicPr>
        <p:blipFill rotWithShape="1">
          <a:blip r:embed="rId3">
            <a:alphaModFix/>
          </a:blip>
          <a:srcRect t="7712" b="10327" r="13495" l="12839"/>
          <a:stretch/>
        </p:blipFill>
        <p:spPr>
          <a:xfrm>
            <a:off y="1740475" x="4840491"/>
            <a:ext cy="2660774" cx="4251408"/>
          </a:xfrm>
          <a:prstGeom prst="rect">
            <a:avLst/>
          </a:prstGeom>
          <a:noFill/>
          <a:ln>
            <a:noFill/>
          </a:ln>
        </p:spPr>
      </p:pic>
      <p:pic>
        <p:nvPicPr>
          <p:cNvPr id="120" name="Shape 120"/>
          <p:cNvPicPr preferRelativeResize="0"/>
          <p:nvPr/>
        </p:nvPicPr>
        <p:blipFill rotWithShape="1">
          <a:blip r:embed="rId4">
            <a:alphaModFix/>
          </a:blip>
          <a:srcRect t="3481" b="10762" r="0" l="0"/>
          <a:stretch/>
        </p:blipFill>
        <p:spPr>
          <a:xfrm>
            <a:off y="1792750" x="77600"/>
            <a:ext cy="2297419" cx="4762899"/>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y="0" x="0"/>
          <a:ext cy="0" cx="0"/>
          <a:chOff y="0" x="0"/>
          <a:chExt cy="0" cx="0"/>
        </a:xfrm>
      </p:grpSpPr>
      <p:sp>
        <p:nvSpPr>
          <p:cNvPr id="125" name="Shape 125"/>
          <p:cNvSpPr txBox="1"/>
          <p:nvPr>
            <p:ph type="title"/>
          </p:nvPr>
        </p:nvSpPr>
        <p:spPr>
          <a:xfrm>
            <a:off y="205978" x="457200"/>
            <a:ext cy="857400" cx="8229600"/>
          </a:xfrm>
          <a:prstGeom prst="rect">
            <a:avLst/>
          </a:prstGeom>
        </p:spPr>
        <p:txBody>
          <a:bodyPr bIns="91425" rIns="91425" lIns="91425" tIns="91425" anchor="b" anchorCtr="0">
            <a:spAutoFit/>
          </a:bodyPr>
          <a:lstStyle/>
          <a:p>
            <a:pPr>
              <a:spcBef>
                <a:spcPts val="0"/>
              </a:spcBef>
              <a:buNone/>
            </a:pPr>
            <a:r>
              <a:rPr lang="en"/>
              <a:t>Mobile Support</a:t>
            </a:r>
          </a:p>
        </p:txBody>
      </p:sp>
      <p:sp>
        <p:nvSpPr>
          <p:cNvPr id="126" name="Shape 126"/>
          <p:cNvSpPr txBox="1"/>
          <p:nvPr>
            <p:ph idx="1" type="body"/>
          </p:nvPr>
        </p:nvSpPr>
        <p:spPr>
          <a:xfrm>
            <a:off y="1200150" x="457200"/>
            <a:ext cy="3725699" cx="8229600"/>
          </a:xfrm>
          <a:prstGeom prst="rect">
            <a:avLst/>
          </a:prstGeom>
        </p:spPr>
        <p:txBody>
          <a:bodyPr bIns="91425" rIns="91425" lIns="91425" tIns="91425" anchor="t" anchorCtr="0">
            <a:spAutoFit/>
          </a:bodyPr>
          <a:lstStyle/>
          <a:p>
            <a:pPr rtl="0" lvl="0" indent="-342900" marL="457200">
              <a:spcBef>
                <a:spcPts val="0"/>
              </a:spcBef>
              <a:buClr>
                <a:schemeClr val="dk1"/>
              </a:buClr>
              <a:buSzPct val="100000"/>
              <a:buFont typeface="Arial"/>
              <a:buChar char="●"/>
            </a:pPr>
            <a:r>
              <a:rPr sz="1800" lang="en"/>
              <a:t>Having a mobile application or a mobile website, available to use the service</a:t>
            </a:r>
          </a:p>
          <a:p>
            <a:pPr rtl="0" lvl="0" indent="-342900" marL="457200">
              <a:spcBef>
                <a:spcPts val="0"/>
              </a:spcBef>
              <a:buClr>
                <a:schemeClr val="dk1"/>
              </a:buClr>
              <a:buSzPct val="100000"/>
              <a:buFont typeface="Arial"/>
              <a:buChar char="●"/>
            </a:pPr>
            <a:r>
              <a:rPr sz="1800" lang="en"/>
              <a:t>Tinder, okCupid, Plenty of Fish</a:t>
            </a:r>
          </a:p>
          <a:p>
            <a:pPr rtl="0" lvl="0">
              <a:spcBef>
                <a:spcPts val="0"/>
              </a:spcBef>
              <a:buNone/>
            </a:pPr>
            <a:r>
              <a:t/>
            </a:r>
            <a:endParaRPr sz="1800"/>
          </a:p>
          <a:p>
            <a:pPr rtl="0" lvl="0" indent="-342900" marL="457200">
              <a:spcBef>
                <a:spcPts val="0"/>
              </a:spcBef>
              <a:buClr>
                <a:schemeClr val="dk1"/>
              </a:buClr>
              <a:buSzPct val="100000"/>
              <a:buFont typeface="Arial"/>
              <a:buChar char="●"/>
            </a:pPr>
            <a:r>
              <a:rPr sz="1800" lang="en"/>
              <a:t>Pros: </a:t>
            </a:r>
          </a:p>
          <a:p>
            <a:pPr rtl="0" lvl="1" indent="-342900" marL="914400">
              <a:spcBef>
                <a:spcPts val="0"/>
              </a:spcBef>
              <a:buClr>
                <a:schemeClr val="dk1"/>
              </a:buClr>
              <a:buSzPct val="100000"/>
              <a:buFont typeface="Courier New"/>
              <a:buChar char="o"/>
            </a:pPr>
            <a:r>
              <a:rPr sz="1800" lang="en"/>
              <a:t>Service can be used from many more locations since users have their phone everywhere</a:t>
            </a:r>
          </a:p>
          <a:p>
            <a:pPr rtl="0" lvl="1" indent="-342900" marL="914400">
              <a:spcBef>
                <a:spcPts val="0"/>
              </a:spcBef>
              <a:buClr>
                <a:schemeClr val="dk1"/>
              </a:buClr>
              <a:buSzPct val="100000"/>
              <a:buFont typeface="Courier New"/>
              <a:buChar char="o"/>
            </a:pPr>
            <a:r>
              <a:rPr sz="1800" lang="en"/>
              <a:t>Since it is more easily accessible, users can use it at their convenience</a:t>
            </a:r>
          </a:p>
          <a:p>
            <a:pPr rtl="0" lvl="0" indent="-342900" marL="457200">
              <a:spcBef>
                <a:spcPts val="0"/>
              </a:spcBef>
              <a:buClr>
                <a:schemeClr val="dk1"/>
              </a:buClr>
              <a:buSzPct val="100000"/>
              <a:buFont typeface="Arial"/>
              <a:buChar char="●"/>
            </a:pPr>
            <a:r>
              <a:rPr sz="1800" lang="en"/>
              <a:t>Cons:</a:t>
            </a:r>
          </a:p>
          <a:p>
            <a:pPr rtl="0" lvl="1" indent="-342900" marL="914400">
              <a:spcBef>
                <a:spcPts val="0"/>
              </a:spcBef>
              <a:buClr>
                <a:schemeClr val="dk1"/>
              </a:buClr>
              <a:buSzPct val="100000"/>
              <a:buFont typeface="Courier New"/>
              <a:buChar char="o"/>
            </a:pPr>
            <a:r>
              <a:rPr sz="1800" lang="en"/>
              <a:t>Can exclude users that do not have a smartphone</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y="0" x="0"/>
          <a:ext cy="0" cx="0"/>
          <a:chOff y="0" x="0"/>
          <a:chExt cy="0" cx="0"/>
        </a:xfrm>
      </p:grpSpPr>
      <p:sp>
        <p:nvSpPr>
          <p:cNvPr id="131" name="Shape 131"/>
          <p:cNvSpPr txBox="1"/>
          <p:nvPr>
            <p:ph type="title"/>
          </p:nvPr>
        </p:nvSpPr>
        <p:spPr>
          <a:xfrm>
            <a:off y="205978" x="457200"/>
            <a:ext cy="857400" cx="8229600"/>
          </a:xfrm>
          <a:prstGeom prst="rect">
            <a:avLst/>
          </a:prstGeom>
        </p:spPr>
        <p:txBody>
          <a:bodyPr bIns="91425" rIns="91425" lIns="91425" tIns="91425" anchor="b" anchorCtr="0">
            <a:spAutoFit/>
          </a:bodyPr>
          <a:lstStyle/>
          <a:p>
            <a:pPr>
              <a:spcBef>
                <a:spcPts val="0"/>
              </a:spcBef>
              <a:buNone/>
            </a:pPr>
            <a:r>
              <a:rPr lang="en"/>
              <a:t>Mobile Compatibility Pictures</a:t>
            </a:r>
          </a:p>
        </p:txBody>
      </p:sp>
      <p:pic>
        <p:nvPicPr>
          <p:cNvPr id="132" name="Shape 132"/>
          <p:cNvPicPr preferRelativeResize="0"/>
          <p:nvPr/>
        </p:nvPicPr>
        <p:blipFill>
          <a:blip r:embed="rId3">
            <a:alphaModFix/>
          </a:blip>
          <a:stretch>
            <a:fillRect/>
          </a:stretch>
        </p:blipFill>
        <p:spPr>
          <a:xfrm>
            <a:off y="1346724" x="3556912"/>
            <a:ext cy="3199398" cx="2030176"/>
          </a:xfrm>
          <a:prstGeom prst="rect">
            <a:avLst/>
          </a:prstGeom>
          <a:noFill/>
          <a:ln>
            <a:noFill/>
          </a:ln>
        </p:spPr>
      </p:pic>
      <p:pic>
        <p:nvPicPr>
          <p:cNvPr id="133" name="Shape 133"/>
          <p:cNvPicPr preferRelativeResize="0"/>
          <p:nvPr/>
        </p:nvPicPr>
        <p:blipFill>
          <a:blip r:embed="rId4">
            <a:alphaModFix/>
          </a:blip>
          <a:stretch>
            <a:fillRect/>
          </a:stretch>
        </p:blipFill>
        <p:spPr>
          <a:xfrm>
            <a:off y="1346724" x="427749"/>
            <a:ext cy="3199398" cx="2020777"/>
          </a:xfrm>
          <a:prstGeom prst="rect">
            <a:avLst/>
          </a:prstGeom>
          <a:noFill/>
          <a:ln>
            <a:noFill/>
          </a:ln>
        </p:spPr>
      </p:pic>
      <p:pic>
        <p:nvPicPr>
          <p:cNvPr id="134" name="Shape 134"/>
          <p:cNvPicPr preferRelativeResize="0"/>
          <p:nvPr/>
        </p:nvPicPr>
        <p:blipFill>
          <a:blip r:embed="rId5">
            <a:alphaModFix/>
          </a:blip>
          <a:stretch>
            <a:fillRect/>
          </a:stretch>
        </p:blipFill>
        <p:spPr>
          <a:xfrm>
            <a:off y="1346716" x="6695500"/>
            <a:ext cy="3367958" cx="2020775"/>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y="0" x="0"/>
          <a:ext cy="0" cx="0"/>
          <a:chOff y="0" x="0"/>
          <a:chExt cy="0" cx="0"/>
        </a:xfrm>
      </p:grpSpPr>
      <p:sp>
        <p:nvSpPr>
          <p:cNvPr id="139" name="Shape 139"/>
          <p:cNvSpPr txBox="1"/>
          <p:nvPr>
            <p:ph type="title"/>
          </p:nvPr>
        </p:nvSpPr>
        <p:spPr>
          <a:xfrm>
            <a:off y="205978" x="457200"/>
            <a:ext cy="857400" cx="8229600"/>
          </a:xfrm>
          <a:prstGeom prst="rect">
            <a:avLst/>
          </a:prstGeom>
        </p:spPr>
        <p:txBody>
          <a:bodyPr bIns="91425" rIns="91425" lIns="91425" tIns="91425" anchor="b" anchorCtr="0">
            <a:spAutoFit/>
          </a:bodyPr>
          <a:lstStyle/>
          <a:p>
            <a:pPr>
              <a:spcBef>
                <a:spcPts val="0"/>
              </a:spcBef>
              <a:buNone/>
            </a:pPr>
            <a:r>
              <a:rPr lang="en"/>
              <a:t>Like / Star</a:t>
            </a:r>
          </a:p>
        </p:txBody>
      </p:sp>
      <p:sp>
        <p:nvSpPr>
          <p:cNvPr id="140" name="Shape 140"/>
          <p:cNvSpPr txBox="1"/>
          <p:nvPr>
            <p:ph idx="1" type="body"/>
          </p:nvPr>
        </p:nvSpPr>
        <p:spPr>
          <a:xfrm>
            <a:off y="1220900" x="457200"/>
            <a:ext cy="3725699" cx="8229600"/>
          </a:xfrm>
          <a:prstGeom prst="rect">
            <a:avLst/>
          </a:prstGeom>
        </p:spPr>
        <p:txBody>
          <a:bodyPr bIns="91425" rIns="91425" lIns="91425" tIns="91425" anchor="t" anchorCtr="0">
            <a:spAutoFit/>
          </a:bodyPr>
          <a:lstStyle/>
          <a:p>
            <a:pPr rtl="0" lvl="0" indent="-342900" marL="457200">
              <a:spcBef>
                <a:spcPts val="0"/>
              </a:spcBef>
              <a:buClr>
                <a:schemeClr val="dk1"/>
              </a:buClr>
              <a:buSzPct val="100000"/>
              <a:buFont typeface="Arial"/>
              <a:buChar char="●"/>
            </a:pPr>
            <a:r>
              <a:rPr sz="1800" lang="en"/>
              <a:t>“Liking” or “Favoriting” a specific user</a:t>
            </a:r>
          </a:p>
          <a:p>
            <a:pPr rtl="0" lvl="0" indent="-342900" marL="457200">
              <a:spcBef>
                <a:spcPts val="0"/>
              </a:spcBef>
              <a:buClr>
                <a:schemeClr val="dk1"/>
              </a:buClr>
              <a:buSzPct val="100000"/>
              <a:buFont typeface="Arial"/>
              <a:buChar char="●"/>
            </a:pPr>
            <a:r>
              <a:rPr sz="1800" lang="en"/>
              <a:t>okCupid, Tinder, PlentyofFish</a:t>
            </a:r>
          </a:p>
          <a:p>
            <a:pPr rtl="0" lvl="0">
              <a:spcBef>
                <a:spcPts val="0"/>
              </a:spcBef>
              <a:buNone/>
            </a:pPr>
            <a:r>
              <a:t/>
            </a:r>
            <a:endParaRPr sz="1800"/>
          </a:p>
          <a:p>
            <a:pPr rtl="0" lvl="0" indent="-342900" marL="457200">
              <a:spcBef>
                <a:spcPts val="0"/>
              </a:spcBef>
              <a:buClr>
                <a:schemeClr val="dk1"/>
              </a:buClr>
              <a:buSzPct val="100000"/>
              <a:buFont typeface="Arial"/>
              <a:buChar char="●"/>
            </a:pPr>
            <a:r>
              <a:rPr sz="1800" lang="en"/>
              <a:t>Pros: </a:t>
            </a:r>
          </a:p>
          <a:p>
            <a:pPr rtl="0" lvl="1" indent="-342900" marL="914400">
              <a:spcBef>
                <a:spcPts val="0"/>
              </a:spcBef>
              <a:buClr>
                <a:schemeClr val="dk1"/>
              </a:buClr>
              <a:buSzPct val="100000"/>
              <a:buFont typeface="Courier New"/>
              <a:buChar char="o"/>
            </a:pPr>
            <a:r>
              <a:rPr sz="1800" lang="en"/>
              <a:t>Can be used to generate a list of users to be viewed later</a:t>
            </a:r>
          </a:p>
          <a:p>
            <a:pPr rtl="0" lvl="1" indent="-342900" marL="914400">
              <a:spcBef>
                <a:spcPts val="0"/>
              </a:spcBef>
              <a:buClr>
                <a:schemeClr val="dk1"/>
              </a:buClr>
              <a:buSzPct val="100000"/>
              <a:buFont typeface="Courier New"/>
              <a:buChar char="o"/>
            </a:pPr>
            <a:r>
              <a:rPr sz="1800" lang="en"/>
              <a:t>Can let a user know that another user liked something about their profile</a:t>
            </a:r>
          </a:p>
          <a:p>
            <a:pPr rtl="0" lvl="0" indent="-342900" marL="457200">
              <a:spcBef>
                <a:spcPts val="0"/>
              </a:spcBef>
              <a:buClr>
                <a:schemeClr val="dk1"/>
              </a:buClr>
              <a:buSzPct val="100000"/>
              <a:buFont typeface="Arial"/>
              <a:buChar char="●"/>
            </a:pPr>
            <a:r>
              <a:rPr sz="1800" lang="en"/>
              <a:t>Cons: </a:t>
            </a:r>
          </a:p>
          <a:p>
            <a:pPr rtl="0" lvl="1" indent="-342900" marL="914400">
              <a:spcBef>
                <a:spcPts val="0"/>
              </a:spcBef>
              <a:buClr>
                <a:schemeClr val="dk1"/>
              </a:buClr>
              <a:buSzPct val="100000"/>
              <a:buFont typeface="Courier New"/>
              <a:buChar char="o"/>
            </a:pPr>
            <a:r>
              <a:rPr sz="1800" lang="en"/>
              <a:t>It’s not a mode of communication</a:t>
            </a:r>
          </a:p>
          <a:p>
            <a:pPr rtl="0" lvl="1" indent="-342900" marL="914400">
              <a:spcBef>
                <a:spcPts val="0"/>
              </a:spcBef>
              <a:buClr>
                <a:schemeClr val="dk1"/>
              </a:buClr>
              <a:buSzPct val="100000"/>
              <a:buFont typeface="Courier New"/>
              <a:buChar char="o"/>
            </a:pPr>
            <a:r>
              <a:rPr sz="1800" lang="en"/>
              <a:t>It doesn’t provide any real interaction between users</a:t>
            </a:r>
          </a:p>
          <a:p>
            <a:pPr rtl="0" lvl="1" indent="-342900" marL="914400">
              <a:spcBef>
                <a:spcPts val="0"/>
              </a:spcBef>
              <a:buClr>
                <a:schemeClr val="dk1"/>
              </a:buClr>
              <a:buSzPct val="100000"/>
              <a:buFont typeface="Courier New"/>
              <a:buChar char="o"/>
            </a:pPr>
            <a:r>
              <a:rPr sz="1800" lang="en"/>
              <a:t>Does not show any serious interest towards users</a:t>
            </a:r>
          </a:p>
          <a:p>
            <a:pPr lvl="0" indent="0" marL="457200">
              <a:spcBef>
                <a:spcPts val="0"/>
              </a:spcBef>
              <a:buNone/>
            </a:pPr>
            <a:r>
              <a:t/>
            </a:r>
            <a:endParaRPr sz="1800"/>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y="0" x="0"/>
          <a:ext cy="0" cx="0"/>
          <a:chOff y="0" x="0"/>
          <a:chExt cy="0" cx="0"/>
        </a:xfrm>
      </p:grpSpPr>
      <p:sp>
        <p:nvSpPr>
          <p:cNvPr id="145" name="Shape 145"/>
          <p:cNvSpPr txBox="1"/>
          <p:nvPr>
            <p:ph type="title"/>
          </p:nvPr>
        </p:nvSpPr>
        <p:spPr>
          <a:xfrm>
            <a:off y="205978" x="457200"/>
            <a:ext cy="857400" cx="8229600"/>
          </a:xfrm>
          <a:prstGeom prst="rect">
            <a:avLst/>
          </a:prstGeom>
        </p:spPr>
        <p:txBody>
          <a:bodyPr bIns="91425" rIns="91425" lIns="91425" tIns="91425" anchor="b" anchorCtr="0">
            <a:spAutoFit/>
          </a:bodyPr>
          <a:lstStyle/>
          <a:p>
            <a:pPr>
              <a:spcBef>
                <a:spcPts val="0"/>
              </a:spcBef>
              <a:buNone/>
            </a:pPr>
            <a:r>
              <a:rPr lang="en"/>
              <a:t>Like / Star Pictures</a:t>
            </a:r>
          </a:p>
        </p:txBody>
      </p:sp>
      <p:pic>
        <p:nvPicPr>
          <p:cNvPr id="146" name="Shape 146"/>
          <p:cNvPicPr preferRelativeResize="0"/>
          <p:nvPr/>
        </p:nvPicPr>
        <p:blipFill>
          <a:blip r:embed="rId3">
            <a:alphaModFix/>
          </a:blip>
          <a:stretch>
            <a:fillRect/>
          </a:stretch>
        </p:blipFill>
        <p:spPr>
          <a:xfrm>
            <a:off y="1269599" x="457199"/>
            <a:ext cy="3461425" cx="2187450"/>
          </a:xfrm>
          <a:prstGeom prst="rect">
            <a:avLst/>
          </a:prstGeom>
          <a:noFill/>
          <a:ln>
            <a:noFill/>
          </a:ln>
        </p:spPr>
      </p:pic>
      <p:pic>
        <p:nvPicPr>
          <p:cNvPr id="147" name="Shape 147"/>
          <p:cNvPicPr preferRelativeResize="0"/>
          <p:nvPr/>
        </p:nvPicPr>
        <p:blipFill rotWithShape="1">
          <a:blip r:embed="rId4">
            <a:alphaModFix/>
          </a:blip>
          <a:srcRect t="27855" b="15882" r="20097" l="21344"/>
          <a:stretch/>
        </p:blipFill>
        <p:spPr>
          <a:xfrm>
            <a:off y="1269600" x="3389935"/>
            <a:ext cy="3461424" cx="2026440"/>
          </a:xfrm>
          <a:prstGeom prst="rect">
            <a:avLst/>
          </a:prstGeom>
          <a:noFill/>
          <a:ln>
            <a:noFill/>
          </a:ln>
        </p:spPr>
      </p:pic>
      <p:pic>
        <p:nvPicPr>
          <p:cNvPr id="148" name="Shape 148"/>
          <p:cNvPicPr preferRelativeResize="0"/>
          <p:nvPr/>
        </p:nvPicPr>
        <p:blipFill>
          <a:blip r:embed="rId5">
            <a:alphaModFix/>
          </a:blip>
          <a:stretch>
            <a:fillRect/>
          </a:stretch>
        </p:blipFill>
        <p:spPr>
          <a:xfrm>
            <a:off y="1269600" x="6321060"/>
            <a:ext cy="3461424" cx="2076839"/>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y="0" x="0"/>
          <a:ext cy="0" cx="0"/>
          <a:chOff y="0" x="0"/>
          <a:chExt cy="0" cx="0"/>
        </a:xfrm>
      </p:grpSpPr>
      <p:sp>
        <p:nvSpPr>
          <p:cNvPr id="153" name="Shape 153"/>
          <p:cNvSpPr txBox="1"/>
          <p:nvPr>
            <p:ph type="title"/>
          </p:nvPr>
        </p:nvSpPr>
        <p:spPr>
          <a:xfrm>
            <a:off y="205978" x="457200"/>
            <a:ext cy="857400" cx="8229600"/>
          </a:xfrm>
          <a:prstGeom prst="rect">
            <a:avLst/>
          </a:prstGeom>
        </p:spPr>
        <p:txBody>
          <a:bodyPr bIns="91425" rIns="91425" lIns="91425" tIns="91425" anchor="b" anchorCtr="0">
            <a:spAutoFit/>
          </a:bodyPr>
          <a:lstStyle/>
          <a:p>
            <a:pPr>
              <a:spcBef>
                <a:spcPts val="0"/>
              </a:spcBef>
              <a:buNone/>
            </a:pPr>
            <a:r>
              <a:rPr lang="en"/>
              <a:t>Real Time Notification</a:t>
            </a:r>
          </a:p>
        </p:txBody>
      </p:sp>
      <p:sp>
        <p:nvSpPr>
          <p:cNvPr id="154" name="Shape 154"/>
          <p:cNvSpPr txBox="1"/>
          <p:nvPr>
            <p:ph idx="1" type="body"/>
          </p:nvPr>
        </p:nvSpPr>
        <p:spPr>
          <a:xfrm>
            <a:off y="1219900" x="490150"/>
            <a:ext cy="3725699" cx="8229600"/>
          </a:xfrm>
          <a:prstGeom prst="rect">
            <a:avLst/>
          </a:prstGeom>
        </p:spPr>
        <p:txBody>
          <a:bodyPr bIns="91425" rIns="91425" lIns="91425" tIns="91425" anchor="t" anchorCtr="0">
            <a:spAutoFit/>
          </a:bodyPr>
          <a:lstStyle/>
          <a:p>
            <a:pPr rtl="0" lvl="0" indent="-342900" marL="457200">
              <a:spcBef>
                <a:spcPts val="0"/>
              </a:spcBef>
              <a:buClr>
                <a:schemeClr val="dk1"/>
              </a:buClr>
              <a:buSzPct val="100000"/>
              <a:buFont typeface="Arial"/>
              <a:buChar char="●"/>
            </a:pPr>
            <a:r>
              <a:rPr sz="1800" lang="en"/>
              <a:t>Provides an instant notification if someone messages or has some form of interaction</a:t>
            </a:r>
          </a:p>
          <a:p>
            <a:pPr rtl="0" lvl="0" indent="-342900" marL="457200">
              <a:spcBef>
                <a:spcPts val="0"/>
              </a:spcBef>
              <a:buClr>
                <a:schemeClr val="dk1"/>
              </a:buClr>
              <a:buSzPct val="100000"/>
              <a:buFont typeface="Arial"/>
              <a:buChar char="●"/>
            </a:pPr>
            <a:r>
              <a:rPr sz="1800" lang="en"/>
              <a:t>Tinder, okCupid, Zoosk</a:t>
            </a:r>
          </a:p>
          <a:p>
            <a:pPr rtl="0" lvl="0">
              <a:spcBef>
                <a:spcPts val="0"/>
              </a:spcBef>
              <a:buNone/>
            </a:pPr>
            <a:r>
              <a:t/>
            </a:r>
            <a:endParaRPr sz="1800"/>
          </a:p>
          <a:p>
            <a:pPr rtl="0" lvl="0" indent="-342900" marL="457200">
              <a:spcBef>
                <a:spcPts val="0"/>
              </a:spcBef>
              <a:buClr>
                <a:schemeClr val="dk1"/>
              </a:buClr>
              <a:buSzPct val="100000"/>
              <a:buFont typeface="Arial"/>
              <a:buChar char="●"/>
            </a:pPr>
            <a:r>
              <a:rPr sz="1800" lang="en"/>
              <a:t>Pros: </a:t>
            </a:r>
          </a:p>
          <a:p>
            <a:pPr rtl="0" lvl="1" indent="-342900" marL="914400">
              <a:spcBef>
                <a:spcPts val="0"/>
              </a:spcBef>
              <a:buClr>
                <a:schemeClr val="dk1"/>
              </a:buClr>
              <a:buSzPct val="100000"/>
              <a:buFont typeface="Arial"/>
              <a:buChar char="○"/>
            </a:pPr>
            <a:r>
              <a:rPr sz="1800" lang="en"/>
              <a:t>Users won’t miss out on the messages and can reply faster</a:t>
            </a:r>
          </a:p>
          <a:p>
            <a:pPr rtl="0" lvl="1" indent="-342900" marL="914400">
              <a:spcBef>
                <a:spcPts val="0"/>
              </a:spcBef>
              <a:buClr>
                <a:schemeClr val="dk1"/>
              </a:buClr>
              <a:buSzPct val="100000"/>
              <a:buFont typeface="Arial"/>
              <a:buChar char="○"/>
            </a:pPr>
            <a:r>
              <a:rPr sz="1800" lang="en"/>
              <a:t>Avoids the hassle of constantly looking at the application to see if someone has messaged or has some form of interaction</a:t>
            </a:r>
          </a:p>
          <a:p>
            <a:pPr rtl="0" lvl="0" indent="-342900" marL="457200">
              <a:spcBef>
                <a:spcPts val="0"/>
              </a:spcBef>
              <a:buClr>
                <a:schemeClr val="dk1"/>
              </a:buClr>
              <a:buSzPct val="100000"/>
              <a:buFont typeface="Arial"/>
              <a:buChar char="●"/>
            </a:pPr>
            <a:r>
              <a:rPr sz="1800" lang="en"/>
              <a:t>Cons:</a:t>
            </a:r>
          </a:p>
          <a:p>
            <a:pPr rtl="0" lvl="1" indent="-342900" marL="914400">
              <a:spcBef>
                <a:spcPts val="0"/>
              </a:spcBef>
              <a:buClr>
                <a:schemeClr val="dk1"/>
              </a:buClr>
              <a:buSzPct val="100000"/>
              <a:buFont typeface="Courier New"/>
              <a:buChar char="o"/>
            </a:pPr>
            <a:r>
              <a:rPr sz="1800" lang="en"/>
              <a:t>The application can send constant notifications to try to get the user to user to use the application more often</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 name="Shape 36"/>
        <p:cNvGrpSpPr/>
        <p:nvPr/>
      </p:nvGrpSpPr>
      <p:grpSpPr>
        <a:xfrm>
          <a:off y="0" x="0"/>
          <a:ext cy="0" cx="0"/>
          <a:chOff y="0" x="0"/>
          <a:chExt cy="0" cx="0"/>
        </a:xfrm>
      </p:grpSpPr>
      <p:sp>
        <p:nvSpPr>
          <p:cNvPr id="37" name="Shape 37"/>
          <p:cNvSpPr txBox="1"/>
          <p:nvPr>
            <p:ph type="title"/>
          </p:nvPr>
        </p:nvSpPr>
        <p:spPr>
          <a:xfrm>
            <a:off y="205978" x="457200"/>
            <a:ext cy="857400" cx="8229600"/>
          </a:xfrm>
          <a:prstGeom prst="rect">
            <a:avLst/>
          </a:prstGeom>
        </p:spPr>
        <p:txBody>
          <a:bodyPr bIns="91425" rIns="91425" lIns="91425" tIns="91425" anchor="b" anchorCtr="0">
            <a:spAutoFit/>
          </a:bodyPr>
          <a:lstStyle/>
          <a:p>
            <a:pPr>
              <a:spcBef>
                <a:spcPts val="0"/>
              </a:spcBef>
              <a:buNone/>
            </a:pPr>
            <a:r>
              <a:rPr lang="en"/>
              <a:t>List of Apps Analysed</a:t>
            </a:r>
          </a:p>
        </p:txBody>
      </p:sp>
      <p:sp>
        <p:nvSpPr>
          <p:cNvPr id="38" name="Shape 38"/>
          <p:cNvSpPr txBox="1"/>
          <p:nvPr>
            <p:ph idx="1" type="body"/>
          </p:nvPr>
        </p:nvSpPr>
        <p:spPr>
          <a:xfrm>
            <a:off y="1200150" x="457200"/>
            <a:ext cy="3725699" cx="8229600"/>
          </a:xfrm>
          <a:prstGeom prst="rect">
            <a:avLst/>
          </a:prstGeom>
        </p:spPr>
        <p:txBody>
          <a:bodyPr bIns="91425" rIns="91425" lIns="91425" tIns="91425" anchor="t" anchorCtr="0">
            <a:spAutoFit/>
          </a:bodyPr>
          <a:lstStyle/>
          <a:p>
            <a:pPr rtl="0" lvl="0" indent="-419100" marL="457200">
              <a:spcBef>
                <a:spcPts val="0"/>
              </a:spcBef>
              <a:buClr>
                <a:schemeClr val="dk1"/>
              </a:buClr>
              <a:buSzPct val="100000"/>
              <a:buFont typeface="Arial"/>
              <a:buChar char="●"/>
            </a:pPr>
            <a:r>
              <a:rPr lang="en"/>
              <a:t>okCupid</a:t>
            </a:r>
          </a:p>
          <a:p>
            <a:pPr rtl="0" lvl="0" indent="-419100" marL="457200">
              <a:spcBef>
                <a:spcPts val="0"/>
              </a:spcBef>
              <a:buClr>
                <a:schemeClr val="dk1"/>
              </a:buClr>
              <a:buSzPct val="100000"/>
              <a:buFont typeface="Arial"/>
              <a:buChar char="●"/>
            </a:pPr>
            <a:r>
              <a:rPr lang="en"/>
              <a:t>Tinder</a:t>
            </a:r>
          </a:p>
          <a:p>
            <a:pPr rtl="0" lvl="0" indent="-419100" marL="457200">
              <a:spcBef>
                <a:spcPts val="0"/>
              </a:spcBef>
              <a:buClr>
                <a:schemeClr val="dk1"/>
              </a:buClr>
              <a:buSzPct val="100000"/>
              <a:buFont typeface="Arial"/>
              <a:buChar char="●"/>
            </a:pPr>
            <a:r>
              <a:rPr lang="en"/>
              <a:t>Zoosk</a:t>
            </a:r>
          </a:p>
          <a:p>
            <a:pPr rtl="0" lvl="0" indent="-419100" marL="457200">
              <a:spcBef>
                <a:spcPts val="0"/>
              </a:spcBef>
              <a:buClr>
                <a:schemeClr val="dk1"/>
              </a:buClr>
              <a:buSzPct val="100000"/>
              <a:buFont typeface="Arial"/>
              <a:buChar char="●"/>
            </a:pPr>
            <a:r>
              <a:rPr lang="en"/>
              <a:t>PlentyofFish (POF)</a:t>
            </a:r>
          </a:p>
          <a:p>
            <a:pPr rtl="0" lvl="0" indent="-419100" marL="457200">
              <a:spcBef>
                <a:spcPts val="0"/>
              </a:spcBef>
              <a:buClr>
                <a:schemeClr val="dk1"/>
              </a:buClr>
              <a:buSzPct val="100000"/>
              <a:buFont typeface="Arial"/>
              <a:buChar char="●"/>
            </a:pPr>
            <a:r>
              <a:rPr lang="en"/>
              <a:t>Match.com</a:t>
            </a:r>
          </a:p>
          <a:p>
            <a:pPr rtl="0" lvl="0" indent="-419100" marL="457200">
              <a:spcBef>
                <a:spcPts val="0"/>
              </a:spcBef>
              <a:buClr>
                <a:schemeClr val="dk1"/>
              </a:buClr>
              <a:buSzPct val="100000"/>
              <a:buFont typeface="Arial"/>
              <a:buChar char="●"/>
            </a:pPr>
            <a:r>
              <a:rPr lang="en"/>
              <a:t>AnastasiaDate</a:t>
            </a:r>
          </a:p>
          <a:p>
            <a:pPr lvl="0" indent="-419100" marL="457200">
              <a:spcBef>
                <a:spcPts val="0"/>
              </a:spcBef>
              <a:buClr>
                <a:schemeClr val="dk1"/>
              </a:buClr>
              <a:buSzPct val="100000"/>
              <a:buFont typeface="Arial"/>
              <a:buChar char="●"/>
            </a:pPr>
            <a:r>
              <a:rPr lang="en"/>
              <a:t>Lavalife</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y="0" x="0"/>
          <a:ext cy="0" cx="0"/>
          <a:chOff y="0" x="0"/>
          <a:chExt cy="0" cx="0"/>
        </a:xfrm>
      </p:grpSpPr>
      <p:sp>
        <p:nvSpPr>
          <p:cNvPr id="159" name="Shape 159"/>
          <p:cNvSpPr txBox="1"/>
          <p:nvPr>
            <p:ph type="title"/>
          </p:nvPr>
        </p:nvSpPr>
        <p:spPr>
          <a:xfrm>
            <a:off y="205978" x="457200"/>
            <a:ext cy="857400" cx="8229600"/>
          </a:xfrm>
          <a:prstGeom prst="rect">
            <a:avLst/>
          </a:prstGeom>
        </p:spPr>
        <p:txBody>
          <a:bodyPr bIns="91425" rIns="91425" lIns="91425" tIns="91425" anchor="b" anchorCtr="0">
            <a:spAutoFit/>
          </a:bodyPr>
          <a:lstStyle/>
          <a:p>
            <a:pPr indent="0" marL="0">
              <a:spcBef>
                <a:spcPts val="0"/>
              </a:spcBef>
              <a:buNone/>
            </a:pPr>
            <a:r>
              <a:rPr lang="en"/>
              <a:t>Real Time Notification Pictures</a:t>
            </a:r>
          </a:p>
        </p:txBody>
      </p:sp>
      <p:pic>
        <p:nvPicPr>
          <p:cNvPr id="160" name="Shape 160"/>
          <p:cNvPicPr preferRelativeResize="0"/>
          <p:nvPr/>
        </p:nvPicPr>
        <p:blipFill>
          <a:blip r:embed="rId3">
            <a:alphaModFix/>
          </a:blip>
          <a:stretch>
            <a:fillRect/>
          </a:stretch>
        </p:blipFill>
        <p:spPr>
          <a:xfrm>
            <a:off y="1193350" x="457200"/>
            <a:ext cy="3661500" cx="2441024"/>
          </a:xfrm>
          <a:prstGeom prst="rect">
            <a:avLst/>
          </a:prstGeom>
          <a:noFill/>
          <a:ln>
            <a:noFill/>
          </a:ln>
        </p:spPr>
      </p:pic>
      <p:pic>
        <p:nvPicPr>
          <p:cNvPr id="161" name="Shape 161"/>
          <p:cNvPicPr preferRelativeResize="0"/>
          <p:nvPr/>
        </p:nvPicPr>
        <p:blipFill>
          <a:blip r:embed="rId4">
            <a:alphaModFix/>
          </a:blip>
          <a:stretch>
            <a:fillRect/>
          </a:stretch>
        </p:blipFill>
        <p:spPr>
          <a:xfrm>
            <a:off y="1239675" x="6067575"/>
            <a:ext cy="3661499" cx="2058577"/>
          </a:xfrm>
          <a:prstGeom prst="rect">
            <a:avLst/>
          </a:prstGeom>
          <a:noFill/>
          <a:ln>
            <a:noFill/>
          </a:ln>
        </p:spPr>
      </p:pic>
      <p:pic>
        <p:nvPicPr>
          <p:cNvPr id="162" name="Shape 162"/>
          <p:cNvPicPr preferRelativeResize="0"/>
          <p:nvPr/>
        </p:nvPicPr>
        <p:blipFill>
          <a:blip r:embed="rId5">
            <a:alphaModFix/>
          </a:blip>
          <a:stretch>
            <a:fillRect/>
          </a:stretch>
        </p:blipFill>
        <p:spPr>
          <a:xfrm>
            <a:off y="1542525" x="3476625"/>
            <a:ext cy="2857500" cx="2190750"/>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y="0" x="0"/>
          <a:ext cy="0" cx="0"/>
          <a:chOff y="0" x="0"/>
          <a:chExt cy="0" cx="0"/>
        </a:xfrm>
      </p:grpSpPr>
      <p:sp>
        <p:nvSpPr>
          <p:cNvPr id="167" name="Shape 167"/>
          <p:cNvSpPr txBox="1"/>
          <p:nvPr>
            <p:ph type="title"/>
          </p:nvPr>
        </p:nvSpPr>
        <p:spPr>
          <a:xfrm>
            <a:off y="205978" x="457200"/>
            <a:ext cy="857400" cx="8229600"/>
          </a:xfrm>
          <a:prstGeom prst="rect">
            <a:avLst/>
          </a:prstGeom>
        </p:spPr>
        <p:txBody>
          <a:bodyPr bIns="91425" rIns="91425" lIns="91425" tIns="91425" anchor="b" anchorCtr="0">
            <a:spAutoFit/>
          </a:bodyPr>
          <a:lstStyle/>
          <a:p>
            <a:pPr lvl="0">
              <a:spcBef>
                <a:spcPts val="0"/>
              </a:spcBef>
              <a:buNone/>
            </a:pPr>
            <a:r>
              <a:rPr sz="2400" lang="en"/>
              <a:t>The Filtered Encounter: Online Dating and the Problem of Filtering Through Excessive Information</a:t>
            </a:r>
          </a:p>
        </p:txBody>
      </p:sp>
      <p:sp>
        <p:nvSpPr>
          <p:cNvPr id="168" name="Shape 168"/>
          <p:cNvSpPr txBox="1"/>
          <p:nvPr>
            <p:ph idx="1" type="body"/>
          </p:nvPr>
        </p:nvSpPr>
        <p:spPr>
          <a:xfrm>
            <a:off y="1200150" x="457200"/>
            <a:ext cy="3725699" cx="8229600"/>
          </a:xfrm>
          <a:prstGeom prst="rect">
            <a:avLst/>
          </a:prstGeom>
          <a:ln>
            <a:noFill/>
          </a:ln>
        </p:spPr>
        <p:txBody>
          <a:bodyPr bIns="91425" rIns="91425" lIns="91425" tIns="91425" anchor="t" anchorCtr="0">
            <a:spAutoFit/>
          </a:bodyPr>
          <a:lstStyle/>
          <a:p>
            <a:pPr rtl="0" lvl="0" indent="-342900" marL="457200">
              <a:lnSpc>
                <a:spcPct val="115000"/>
              </a:lnSpc>
              <a:spcBef>
                <a:spcPts val="0"/>
              </a:spcBef>
              <a:buClr>
                <a:schemeClr val="dk1"/>
              </a:buClr>
              <a:buSzPct val="100000"/>
              <a:buFont typeface="Arial"/>
              <a:buChar char="●"/>
            </a:pPr>
            <a:r>
              <a:rPr sz="1800" lang="en"/>
              <a:t>The large network of people on dating sites had led to </a:t>
            </a:r>
            <a:r>
              <a:rPr b="1" sz="1800" lang="en"/>
              <a:t>information overload</a:t>
            </a:r>
            <a:r>
              <a:rPr sz="1800" lang="en"/>
              <a:t> due to too many profiles, too much information, and too many potential romantic partners</a:t>
            </a:r>
          </a:p>
          <a:p>
            <a:pPr rtl="0" lvl="0" indent="-342900" marL="457200">
              <a:lnSpc>
                <a:spcPct val="115000"/>
              </a:lnSpc>
              <a:spcBef>
                <a:spcPts val="0"/>
              </a:spcBef>
              <a:buClr>
                <a:schemeClr val="dk1"/>
              </a:buClr>
              <a:buSzPct val="100000"/>
              <a:buFont typeface="Arial"/>
              <a:buChar char="●"/>
            </a:pPr>
            <a:r>
              <a:rPr sz="1800" lang="en"/>
              <a:t>Filtering through the many options, partners, and choices has become a prime concern of users</a:t>
            </a:r>
          </a:p>
          <a:p>
            <a:pPr rtl="0" lvl="0" indent="-342900" marL="457200">
              <a:lnSpc>
                <a:spcPct val="115000"/>
              </a:lnSpc>
              <a:spcBef>
                <a:spcPts val="0"/>
              </a:spcBef>
              <a:buClr>
                <a:schemeClr val="dk1"/>
              </a:buClr>
              <a:buSzPct val="100000"/>
              <a:buFont typeface="Arial"/>
              <a:buChar char="●"/>
            </a:pPr>
            <a:r>
              <a:rPr sz="1800" lang="en"/>
              <a:t>More focused on </a:t>
            </a:r>
            <a:r>
              <a:rPr sz="1800" lang="en" i="1"/>
              <a:t>filtering</a:t>
            </a:r>
            <a:r>
              <a:rPr sz="1800" lang="en"/>
              <a:t> </a:t>
            </a:r>
            <a:r>
              <a:rPr sz="1800" lang="en" i="1"/>
              <a:t>out</a:t>
            </a:r>
            <a:r>
              <a:rPr sz="1800" lang="en"/>
              <a:t> unsuitable partners than on </a:t>
            </a:r>
            <a:r>
              <a:rPr sz="1800" lang="en" i="1"/>
              <a:t>catching</a:t>
            </a:r>
            <a:r>
              <a:rPr sz="1800" lang="en"/>
              <a:t> potential mates</a:t>
            </a:r>
          </a:p>
          <a:p>
            <a:pPr rtl="0" lvl="0" indent="-342900" marL="457200">
              <a:lnSpc>
                <a:spcPct val="115000"/>
              </a:lnSpc>
              <a:spcBef>
                <a:spcPts val="0"/>
              </a:spcBef>
              <a:buClr>
                <a:schemeClr val="dk1"/>
              </a:buClr>
              <a:buSzPct val="100000"/>
              <a:buFont typeface="Arial"/>
              <a:buChar char="●"/>
            </a:pPr>
            <a:r>
              <a:rPr sz="1800" lang="en"/>
              <a:t>“Shopping culture” of dating has been created; users are simply browsed through like merchandise</a:t>
            </a:r>
          </a:p>
          <a:p>
            <a:pPr rtl="0" lvl="0" indent="-342900" marL="457200">
              <a:lnSpc>
                <a:spcPct val="115000"/>
              </a:lnSpc>
              <a:spcBef>
                <a:spcPts val="0"/>
              </a:spcBef>
              <a:buClr>
                <a:schemeClr val="dk1"/>
              </a:buClr>
              <a:buSzPct val="100000"/>
              <a:buFont typeface="Arial"/>
              <a:buChar char="●"/>
            </a:pPr>
            <a:r>
              <a:rPr sz="1800" lang="en"/>
              <a:t>Self-presentation tactics and strategies of searching profile commentary and photographs become the most important</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y="0" x="0"/>
          <a:ext cy="0" cx="0"/>
          <a:chOff y="0" x="0"/>
          <a:chExt cy="0" cx="0"/>
        </a:xfrm>
      </p:grpSpPr>
      <p:sp>
        <p:nvSpPr>
          <p:cNvPr id="173" name="Shape 173"/>
          <p:cNvSpPr txBox="1"/>
          <p:nvPr>
            <p:ph type="title"/>
          </p:nvPr>
        </p:nvSpPr>
        <p:spPr>
          <a:xfrm>
            <a:off y="205978" x="457200"/>
            <a:ext cy="857400" cx="8229600"/>
          </a:xfrm>
          <a:prstGeom prst="rect">
            <a:avLst/>
          </a:prstGeom>
        </p:spPr>
        <p:txBody>
          <a:bodyPr bIns="91425" rIns="91425" lIns="91425" tIns="91425" anchor="b" anchorCtr="0">
            <a:spAutoFit/>
          </a:bodyPr>
          <a:lstStyle/>
          <a:p>
            <a:pPr>
              <a:spcBef>
                <a:spcPts val="0"/>
              </a:spcBef>
              <a:buNone/>
            </a:pPr>
            <a:r>
              <a:rPr sz="3000" lang="en"/>
              <a:t>The Truth about Lying in Online Dating</a:t>
            </a:r>
          </a:p>
        </p:txBody>
      </p:sp>
      <p:sp>
        <p:nvSpPr>
          <p:cNvPr id="174" name="Shape 174"/>
          <p:cNvSpPr txBox="1"/>
          <p:nvPr>
            <p:ph idx="1" type="body"/>
          </p:nvPr>
        </p:nvSpPr>
        <p:spPr>
          <a:xfrm>
            <a:off y="1200150" x="457200"/>
            <a:ext cy="3725699" cx="8229600"/>
          </a:xfrm>
          <a:prstGeom prst="rect">
            <a:avLst/>
          </a:prstGeom>
        </p:spPr>
        <p:txBody>
          <a:bodyPr bIns="91425" rIns="91425" lIns="91425" tIns="91425" anchor="t" anchorCtr="0">
            <a:spAutoFit/>
          </a:bodyPr>
          <a:lstStyle/>
          <a:p>
            <a:pPr rtl="0" lvl="0" indent="-342900" marL="457200">
              <a:spcBef>
                <a:spcPts val="0"/>
              </a:spcBef>
              <a:buClr>
                <a:schemeClr val="dk1"/>
              </a:buClr>
              <a:buSzPct val="100000"/>
              <a:buFont typeface="Arial"/>
              <a:buChar char="●"/>
            </a:pPr>
            <a:r>
              <a:rPr sz="1800" lang="en"/>
              <a:t>People lie about their physical attributes, specifically height, weight and age, on their profile</a:t>
            </a:r>
          </a:p>
          <a:p>
            <a:pPr rtl="0" lvl="0" indent="-342900" marL="457200">
              <a:spcBef>
                <a:spcPts val="0"/>
              </a:spcBef>
              <a:buClr>
                <a:schemeClr val="dk1"/>
              </a:buClr>
              <a:buSzPct val="100000"/>
              <a:buFont typeface="Arial"/>
              <a:buChar char="●"/>
            </a:pPr>
            <a:r>
              <a:rPr sz="1800" lang="en"/>
              <a:t>The paper talks about three specific criteria:</a:t>
            </a:r>
          </a:p>
          <a:p>
            <a:pPr rtl="0" lvl="1" indent="-342900" marL="914400">
              <a:spcBef>
                <a:spcPts val="0"/>
              </a:spcBef>
              <a:buClr>
                <a:schemeClr val="dk1"/>
              </a:buClr>
              <a:buSzPct val="100000"/>
              <a:buFont typeface="Courier New"/>
              <a:buChar char="o"/>
            </a:pPr>
            <a:r>
              <a:rPr sz="1800" lang="en"/>
              <a:t>Frequency of deception in online dating</a:t>
            </a:r>
          </a:p>
          <a:p>
            <a:pPr rtl="0" lvl="1" indent="-342900" marL="914400">
              <a:spcBef>
                <a:spcPts val="0"/>
              </a:spcBef>
              <a:buClr>
                <a:schemeClr val="dk1"/>
              </a:buClr>
              <a:buSzPct val="100000"/>
              <a:buFont typeface="Courier New"/>
              <a:buChar char="o"/>
            </a:pPr>
            <a:r>
              <a:rPr sz="1800" lang="en"/>
              <a:t>Magnitude of lies</a:t>
            </a:r>
          </a:p>
          <a:p>
            <a:pPr rtl="0" lvl="1" indent="-342900" marL="914400">
              <a:spcBef>
                <a:spcPts val="0"/>
              </a:spcBef>
              <a:buClr>
                <a:schemeClr val="dk1"/>
              </a:buClr>
              <a:buSzPct val="100000"/>
              <a:buFont typeface="Courier New"/>
              <a:buChar char="o"/>
            </a:pPr>
            <a:r>
              <a:rPr sz="1800" lang="en"/>
              <a:t>Gender differences in production of differences</a:t>
            </a:r>
          </a:p>
          <a:p>
            <a:pPr rtl="0" lvl="0" indent="-342900" marL="457200">
              <a:spcBef>
                <a:spcPts val="0"/>
              </a:spcBef>
              <a:buClr>
                <a:schemeClr val="dk1"/>
              </a:buClr>
              <a:buSzPct val="100000"/>
              <a:buFont typeface="Arial"/>
              <a:buChar char="●"/>
            </a:pPr>
            <a:r>
              <a:rPr sz="1800" lang="en"/>
              <a:t>Men look for youth and physical attractiveness in their partners, whereas women look for education and career</a:t>
            </a:r>
          </a:p>
          <a:p>
            <a:pPr rtl="0" lvl="0" indent="-342900" marL="457200">
              <a:spcBef>
                <a:spcPts val="0"/>
              </a:spcBef>
              <a:buClr>
                <a:schemeClr val="dk1"/>
              </a:buClr>
              <a:buSzPct val="100000"/>
              <a:buFont typeface="Arial"/>
              <a:buChar char="●"/>
            </a:pPr>
            <a:r>
              <a:rPr sz="1800" lang="en"/>
              <a:t>Women lie more about their age and weight</a:t>
            </a:r>
          </a:p>
          <a:p>
            <a:pPr rtl="0" lvl="0" indent="-342900" marL="457200">
              <a:spcBef>
                <a:spcPts val="0"/>
              </a:spcBef>
              <a:buClr>
                <a:schemeClr val="dk1"/>
              </a:buClr>
              <a:buSzPct val="100000"/>
              <a:buFont typeface="Arial"/>
              <a:buChar char="●"/>
            </a:pPr>
            <a:r>
              <a:rPr sz="1800" lang="en"/>
              <a:t>Men often lie about their height which is often associated with power and status. </a:t>
            </a:r>
          </a:p>
          <a:p>
            <a:pPr rtl="0" lvl="0" indent="-342900" marL="457200">
              <a:spcBef>
                <a:spcPts val="0"/>
              </a:spcBef>
              <a:buClr>
                <a:schemeClr val="dk1"/>
              </a:buClr>
              <a:buSzPct val="100000"/>
              <a:buFont typeface="Arial"/>
              <a:buChar char="●"/>
            </a:pPr>
            <a:r>
              <a:rPr sz="1800" lang="en"/>
              <a:t>Two-thirds of the participants’ weight was inaccurate by 5 pounds or more.</a:t>
            </a:r>
          </a:p>
          <a:p>
            <a:pPr rtl="0" lvl="0" indent="0" marL="457200">
              <a:spcBef>
                <a:spcPts val="0"/>
              </a:spcBef>
              <a:buNone/>
            </a:pPr>
            <a:r>
              <a:t/>
            </a:r>
            <a:endParaRPr sz="1800"/>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y="0" x="0"/>
          <a:ext cy="0" cx="0"/>
          <a:chOff y="0" x="0"/>
          <a:chExt cy="0" cx="0"/>
        </a:xfrm>
      </p:grpSpPr>
      <p:sp>
        <p:nvSpPr>
          <p:cNvPr id="179" name="Shape 179"/>
          <p:cNvSpPr txBox="1"/>
          <p:nvPr>
            <p:ph type="title"/>
          </p:nvPr>
        </p:nvSpPr>
        <p:spPr>
          <a:xfrm>
            <a:off y="205978" x="457200"/>
            <a:ext cy="857400" cx="8229600"/>
          </a:xfrm>
          <a:prstGeom prst="rect">
            <a:avLst/>
          </a:prstGeom>
        </p:spPr>
        <p:txBody>
          <a:bodyPr bIns="91425" rIns="91425" lIns="91425" tIns="91425" anchor="b" anchorCtr="0">
            <a:spAutoFit/>
          </a:bodyPr>
          <a:lstStyle/>
          <a:p>
            <a:pPr>
              <a:spcBef>
                <a:spcPts val="0"/>
              </a:spcBef>
              <a:buNone/>
            </a:pPr>
            <a:r>
              <a:rPr sz="2400" lang="en"/>
              <a:t>Who Visits Online Dating Sites? Exploring some Characteristics of Online Daters </a:t>
            </a:r>
          </a:p>
        </p:txBody>
      </p:sp>
      <p:sp>
        <p:nvSpPr>
          <p:cNvPr id="180" name="Shape 180"/>
          <p:cNvSpPr txBox="1"/>
          <p:nvPr>
            <p:ph idx="1" type="body"/>
          </p:nvPr>
        </p:nvSpPr>
        <p:spPr>
          <a:xfrm>
            <a:off y="1200150" x="457200"/>
            <a:ext cy="3725699" cx="8229600"/>
          </a:xfrm>
          <a:prstGeom prst="rect">
            <a:avLst/>
          </a:prstGeom>
        </p:spPr>
        <p:txBody>
          <a:bodyPr bIns="91425" rIns="91425" lIns="91425" tIns="91425" anchor="t" anchorCtr="0">
            <a:spAutoFit/>
          </a:bodyPr>
          <a:lstStyle/>
          <a:p>
            <a:pPr rtl="0" lvl="0" indent="-342900" marL="457200">
              <a:spcBef>
                <a:spcPts val="0"/>
              </a:spcBef>
              <a:buClr>
                <a:schemeClr val="dk1"/>
              </a:buClr>
              <a:buSzPct val="100000"/>
              <a:buFont typeface="Arial"/>
              <a:buChar char="●"/>
            </a:pPr>
            <a:r>
              <a:rPr sz="1800" lang="en"/>
              <a:t>Online dating sites allows the user to control their self presentation</a:t>
            </a:r>
          </a:p>
          <a:p>
            <a:pPr rtl="0" lvl="0" indent="-342900" marL="457200">
              <a:spcBef>
                <a:spcPts val="0"/>
              </a:spcBef>
              <a:buClr>
                <a:schemeClr val="dk1"/>
              </a:buClr>
              <a:buSzPct val="100000"/>
              <a:buFont typeface="Arial"/>
              <a:buChar char="●"/>
            </a:pPr>
            <a:r>
              <a:rPr sz="1800" lang="en"/>
              <a:t>Online dating was irrelevant to income and education level</a:t>
            </a:r>
          </a:p>
          <a:p>
            <a:pPr rtl="0" lvl="0" indent="-342900" marL="457200">
              <a:spcBef>
                <a:spcPts val="0"/>
              </a:spcBef>
              <a:buClr>
                <a:schemeClr val="dk1"/>
              </a:buClr>
              <a:buSzPct val="100000"/>
              <a:buFont typeface="Arial"/>
              <a:buChar char="●"/>
            </a:pPr>
            <a:r>
              <a:rPr sz="1800" lang="en"/>
              <a:t>People between the age of 30 - 50 were the most active users</a:t>
            </a:r>
          </a:p>
          <a:p>
            <a:pPr rtl="0" lvl="0" indent="-342900" marL="457200">
              <a:spcBef>
                <a:spcPts val="0"/>
              </a:spcBef>
              <a:buClr>
                <a:schemeClr val="dk1"/>
              </a:buClr>
              <a:buSzPct val="100000"/>
              <a:buFont typeface="Arial"/>
              <a:buChar char="●"/>
            </a:pPr>
            <a:r>
              <a:rPr sz="1800" lang="en"/>
              <a:t>It is much easier to stop talking to someone without feeling guilty </a:t>
            </a:r>
          </a:p>
          <a:p>
            <a:pPr rtl="0" lvl="0" indent="-342900" marL="457200">
              <a:spcBef>
                <a:spcPts val="0"/>
              </a:spcBef>
              <a:buClr>
                <a:schemeClr val="dk1"/>
              </a:buClr>
              <a:buSzPct val="100000"/>
              <a:buFont typeface="Arial"/>
              <a:buChar char="●"/>
            </a:pPr>
            <a:r>
              <a:rPr sz="1800" lang="en"/>
              <a:t>Online dating has evolved to mainstream social practice </a:t>
            </a:r>
          </a:p>
          <a:p>
            <a:pPr rtl="0" lvl="0" indent="-342900" marL="457200">
              <a:spcBef>
                <a:spcPts val="0"/>
              </a:spcBef>
              <a:buClr>
                <a:schemeClr val="dk1"/>
              </a:buClr>
              <a:buSzPct val="100000"/>
              <a:buFont typeface="Arial"/>
              <a:buChar char="●"/>
            </a:pPr>
            <a:r>
              <a:rPr sz="1800" lang="en"/>
              <a:t>This paper talks about two opposing hypotheses:</a:t>
            </a:r>
          </a:p>
          <a:p>
            <a:pPr rtl="0" lvl="1" indent="-342900" marL="914400">
              <a:spcBef>
                <a:spcPts val="0"/>
              </a:spcBef>
              <a:buClr>
                <a:schemeClr val="dk1"/>
              </a:buClr>
              <a:buSzPct val="100000"/>
              <a:buFont typeface="Courier New"/>
              <a:buChar char="o"/>
            </a:pPr>
            <a:r>
              <a:rPr sz="1800" lang="en"/>
              <a:t>Social compensation hypothesis, which explains that people with higher dating anxiety benefit more from online dating because there is no face to face conversation involved </a:t>
            </a:r>
          </a:p>
          <a:p>
            <a:pPr rtl="0" lvl="1" indent="-342900" marL="914400">
              <a:spcBef>
                <a:spcPts val="0"/>
              </a:spcBef>
              <a:buClr>
                <a:schemeClr val="dk1"/>
              </a:buClr>
              <a:buSzPct val="100000"/>
              <a:buFont typeface="Courier New"/>
              <a:buChar char="o"/>
            </a:pPr>
            <a:r>
              <a:rPr sz="1800" lang="en"/>
              <a:t>The rich-get-richer hypothesis explains that people with low dating anxiety benefit from online dating because they see it as just another way of finding a partner</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y="0" x="0"/>
          <a:ext cy="0" cx="0"/>
          <a:chOff y="0" x="0"/>
          <a:chExt cy="0" cx="0"/>
        </a:xfrm>
      </p:grpSpPr>
      <p:sp>
        <p:nvSpPr>
          <p:cNvPr id="185" name="Shape 185"/>
          <p:cNvSpPr txBox="1"/>
          <p:nvPr>
            <p:ph type="title"/>
          </p:nvPr>
        </p:nvSpPr>
        <p:spPr>
          <a:xfrm>
            <a:off y="205973" x="457200"/>
            <a:ext cy="1320600" cx="8229600"/>
          </a:xfrm>
          <a:prstGeom prst="rect">
            <a:avLst/>
          </a:prstGeom>
        </p:spPr>
        <p:txBody>
          <a:bodyPr bIns="91425" rIns="91425" lIns="91425" tIns="91425" anchor="b" anchorCtr="0">
            <a:spAutoFit/>
          </a:bodyPr>
          <a:lstStyle/>
          <a:p>
            <a:pPr rtl="0">
              <a:spcBef>
                <a:spcPts val="0"/>
              </a:spcBef>
              <a:buNone/>
            </a:pPr>
            <a:r>
              <a:rPr sz="2400" lang="en"/>
              <a:t>An Experiment Investigating the Links Among Online Dating Profile Attractiveness, Ideal Endorsement, and Romantic Media</a:t>
            </a:r>
          </a:p>
          <a:p>
            <a:pPr>
              <a:spcBef>
                <a:spcPts val="0"/>
              </a:spcBef>
              <a:buNone/>
            </a:pPr>
            <a:r>
              <a:t/>
            </a:r>
            <a:endParaRPr sz="2400"/>
          </a:p>
        </p:txBody>
      </p:sp>
      <p:sp>
        <p:nvSpPr>
          <p:cNvPr id="186" name="Shape 186"/>
          <p:cNvSpPr txBox="1"/>
          <p:nvPr>
            <p:ph idx="1" type="body"/>
          </p:nvPr>
        </p:nvSpPr>
        <p:spPr>
          <a:xfrm>
            <a:off y="1200150" x="457200"/>
            <a:ext cy="3725699" cx="8229600"/>
          </a:xfrm>
          <a:prstGeom prst="rect">
            <a:avLst/>
          </a:prstGeom>
        </p:spPr>
        <p:txBody>
          <a:bodyPr bIns="91425" rIns="91425" lIns="91425" tIns="91425" anchor="t" anchorCtr="0">
            <a:spAutoFit/>
          </a:bodyPr>
          <a:lstStyle/>
          <a:p>
            <a:pPr rtl="0" lvl="0" indent="-342900" marL="457200">
              <a:spcBef>
                <a:spcPts val="0"/>
              </a:spcBef>
              <a:buClr>
                <a:schemeClr val="dk1"/>
              </a:buClr>
              <a:buSzPct val="100000"/>
              <a:buFont typeface="Arial"/>
              <a:buChar char="●"/>
            </a:pPr>
            <a:r>
              <a:rPr sz="1800" lang="en"/>
              <a:t>Exposure to romantic media are related to profile attractiveness, romantic beliefs, and endorsement of ideal partner characteristics. (people will based their ideal person based on their perception of someone from the media)</a:t>
            </a:r>
          </a:p>
          <a:p>
            <a:pPr rtl="0" lvl="0" indent="-342900" marL="457200">
              <a:spcBef>
                <a:spcPts val="0"/>
              </a:spcBef>
              <a:buClr>
                <a:schemeClr val="dk1"/>
              </a:buClr>
              <a:buSzPct val="100000"/>
              <a:buFont typeface="Arial"/>
              <a:buChar char="●"/>
            </a:pPr>
            <a:r>
              <a:rPr sz="1800" lang="en"/>
              <a:t>Consuming romantic media predicted stronger endorsement of romantic beliefs and higher ratings of profile attractiveness.</a:t>
            </a:r>
          </a:p>
          <a:p>
            <a:pPr rtl="0" lvl="0" indent="-342900" marL="457200">
              <a:spcBef>
                <a:spcPts val="0"/>
              </a:spcBef>
              <a:buClr>
                <a:schemeClr val="dk1"/>
              </a:buClr>
              <a:buSzPct val="100000"/>
              <a:buFont typeface="Arial"/>
              <a:buChar char="●"/>
            </a:pPr>
            <a:r>
              <a:rPr sz="1800" lang="en"/>
              <a:t>People who watch romantic movies and consume other romantic media have been exposed to romantic ideology and philosophy</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 name="Shape 42"/>
        <p:cNvGrpSpPr/>
        <p:nvPr/>
      </p:nvGrpSpPr>
      <p:grpSpPr>
        <a:xfrm>
          <a:off y="0" x="0"/>
          <a:ext cy="0" cx="0"/>
          <a:chOff y="0" x="0"/>
          <a:chExt cy="0" cx="0"/>
        </a:xfrm>
      </p:grpSpPr>
      <p:sp>
        <p:nvSpPr>
          <p:cNvPr id="43" name="Shape 43"/>
          <p:cNvSpPr txBox="1"/>
          <p:nvPr>
            <p:ph type="title"/>
          </p:nvPr>
        </p:nvSpPr>
        <p:spPr>
          <a:xfrm>
            <a:off y="205978" x="457200"/>
            <a:ext cy="857400" cx="8229600"/>
          </a:xfrm>
          <a:prstGeom prst="rect">
            <a:avLst/>
          </a:prstGeom>
        </p:spPr>
        <p:txBody>
          <a:bodyPr bIns="91425" rIns="91425" lIns="91425" tIns="91425" anchor="b" anchorCtr="0">
            <a:spAutoFit/>
          </a:bodyPr>
          <a:lstStyle/>
          <a:p>
            <a:pPr>
              <a:spcBef>
                <a:spcPts val="0"/>
              </a:spcBef>
              <a:buNone/>
            </a:pPr>
            <a:r>
              <a:rPr lang="en"/>
              <a:t>Profile Pages</a:t>
            </a:r>
          </a:p>
        </p:txBody>
      </p:sp>
      <p:sp>
        <p:nvSpPr>
          <p:cNvPr id="44" name="Shape 44"/>
          <p:cNvSpPr txBox="1"/>
          <p:nvPr>
            <p:ph idx="1" type="body"/>
          </p:nvPr>
        </p:nvSpPr>
        <p:spPr>
          <a:xfrm>
            <a:off y="1192575" x="457200"/>
            <a:ext cy="3725699" cx="8229600"/>
          </a:xfrm>
          <a:prstGeom prst="rect">
            <a:avLst/>
          </a:prstGeom>
        </p:spPr>
        <p:txBody>
          <a:bodyPr bIns="91425" rIns="91425" lIns="91425" tIns="91425" anchor="t" anchorCtr="0">
            <a:spAutoFit/>
          </a:bodyPr>
          <a:lstStyle/>
          <a:p>
            <a:pPr rtl="0" lvl="0" indent="-342900" marL="457200">
              <a:spcBef>
                <a:spcPts val="0"/>
              </a:spcBef>
              <a:buClr>
                <a:schemeClr val="dk1"/>
              </a:buClr>
              <a:buSzPct val="100000"/>
              <a:buFont typeface="Arial"/>
              <a:buChar char="●"/>
            </a:pPr>
            <a:r>
              <a:rPr sz="1800" lang="en"/>
              <a:t>A user’s personal collection of their information for other users to view</a:t>
            </a:r>
          </a:p>
          <a:p>
            <a:pPr rtl="0" lvl="0" indent="-342900" marL="457200">
              <a:spcBef>
                <a:spcPts val="0"/>
              </a:spcBef>
              <a:buClr>
                <a:schemeClr val="dk1"/>
              </a:buClr>
              <a:buSzPct val="100000"/>
              <a:buFont typeface="Arial"/>
              <a:buChar char="●"/>
            </a:pPr>
            <a:r>
              <a:rPr sz="1800" lang="en"/>
              <a:t>Tinder, okCupid</a:t>
            </a:r>
          </a:p>
          <a:p>
            <a:pPr rtl="0" lvl="0" indent="-342900" marL="457200">
              <a:spcBef>
                <a:spcPts val="0"/>
              </a:spcBef>
              <a:buClr>
                <a:schemeClr val="dk1"/>
              </a:buClr>
              <a:buSzPct val="100000"/>
              <a:buFont typeface="Arial"/>
              <a:buChar char="●"/>
            </a:pPr>
            <a:r>
              <a:rPr sz="1800" lang="en"/>
              <a:t>Pros:</a:t>
            </a:r>
          </a:p>
          <a:p>
            <a:pPr rtl="0" lvl="1" indent="-342900" marL="914400">
              <a:spcBef>
                <a:spcPts val="0"/>
              </a:spcBef>
              <a:buClr>
                <a:schemeClr val="dk1"/>
              </a:buClr>
              <a:buSzPct val="100000"/>
              <a:buFont typeface="Courier New"/>
              <a:buChar char="o"/>
            </a:pPr>
            <a:r>
              <a:rPr sz="1800" lang="en"/>
              <a:t>Users do not have to constantly tell others their basic information</a:t>
            </a:r>
          </a:p>
          <a:p>
            <a:pPr rtl="0" lvl="1" indent="-342900" marL="914400">
              <a:spcBef>
                <a:spcPts val="0"/>
              </a:spcBef>
              <a:buClr>
                <a:schemeClr val="dk1"/>
              </a:buClr>
              <a:buSzPct val="100000"/>
              <a:buFont typeface="Courier New"/>
              <a:buChar char="o"/>
            </a:pPr>
            <a:r>
              <a:rPr sz="1800" lang="en"/>
              <a:t>Users can quickly learn basic information about others</a:t>
            </a:r>
          </a:p>
          <a:p>
            <a:pPr rtl="0" lvl="0" indent="-342900" marL="457200">
              <a:spcBef>
                <a:spcPts val="0"/>
              </a:spcBef>
              <a:buClr>
                <a:schemeClr val="dk1"/>
              </a:buClr>
              <a:buSzPct val="100000"/>
              <a:buFont typeface="Arial"/>
              <a:buChar char="●"/>
            </a:pPr>
            <a:r>
              <a:rPr sz="1800" lang="en"/>
              <a:t>Cons:</a:t>
            </a:r>
          </a:p>
          <a:p>
            <a:pPr rtl="0" lvl="1" indent="-342900" marL="914400">
              <a:spcBef>
                <a:spcPts val="0"/>
              </a:spcBef>
              <a:buClr>
                <a:schemeClr val="dk1"/>
              </a:buClr>
              <a:buSzPct val="100000"/>
              <a:buFont typeface="Courier New"/>
              <a:buChar char="o"/>
            </a:pPr>
            <a:r>
              <a:rPr sz="1800" lang="en"/>
              <a:t>Users may provide false information</a:t>
            </a:r>
          </a:p>
          <a:p>
            <a:pPr rtl="0" lvl="1" indent="-342900" marL="914400">
              <a:spcBef>
                <a:spcPts val="0"/>
              </a:spcBef>
              <a:buClr>
                <a:schemeClr val="dk1"/>
              </a:buClr>
              <a:buSzPct val="100000"/>
              <a:buFont typeface="Courier New"/>
              <a:buChar char="o"/>
            </a:pPr>
            <a:r>
              <a:rPr sz="1800" lang="en"/>
              <a:t>Users can misinterpret personal questions answered</a:t>
            </a:r>
          </a:p>
          <a:p>
            <a:pPr rtl="0" lvl="1" indent="-342900" marL="914400">
              <a:spcBef>
                <a:spcPts val="0"/>
              </a:spcBef>
              <a:buClr>
                <a:schemeClr val="dk1"/>
              </a:buClr>
              <a:buSzPct val="100000"/>
              <a:buFont typeface="Courier New"/>
              <a:buChar char="o"/>
            </a:pPr>
            <a:r>
              <a:rPr sz="1800" lang="en"/>
              <a:t>Users cannot make as nice of a first impression as they could in person</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 name="Shape 48"/>
        <p:cNvGrpSpPr/>
        <p:nvPr/>
      </p:nvGrpSpPr>
      <p:grpSpPr>
        <a:xfrm>
          <a:off y="0" x="0"/>
          <a:ext cy="0" cx="0"/>
          <a:chOff y="0" x="0"/>
          <a:chExt cy="0" cx="0"/>
        </a:xfrm>
      </p:grpSpPr>
      <p:sp>
        <p:nvSpPr>
          <p:cNvPr id="49" name="Shape 49"/>
          <p:cNvSpPr txBox="1"/>
          <p:nvPr>
            <p:ph type="title"/>
          </p:nvPr>
        </p:nvSpPr>
        <p:spPr>
          <a:xfrm>
            <a:off y="205978" x="457200"/>
            <a:ext cy="857400" cx="8229600"/>
          </a:xfrm>
          <a:prstGeom prst="rect">
            <a:avLst/>
          </a:prstGeom>
        </p:spPr>
        <p:txBody>
          <a:bodyPr bIns="91425" rIns="91425" lIns="91425" tIns="91425" anchor="b" anchorCtr="0">
            <a:spAutoFit/>
          </a:bodyPr>
          <a:lstStyle/>
          <a:p>
            <a:pPr>
              <a:spcBef>
                <a:spcPts val="0"/>
              </a:spcBef>
              <a:buNone/>
            </a:pPr>
            <a:r>
              <a:rPr lang="en"/>
              <a:t>Profile Pages Pictures</a:t>
            </a:r>
          </a:p>
        </p:txBody>
      </p:sp>
      <p:pic>
        <p:nvPicPr>
          <p:cNvPr id="50" name="Shape 50"/>
          <p:cNvPicPr preferRelativeResize="0"/>
          <p:nvPr/>
        </p:nvPicPr>
        <p:blipFill>
          <a:blip r:embed="rId3">
            <a:alphaModFix/>
          </a:blip>
          <a:stretch>
            <a:fillRect/>
          </a:stretch>
        </p:blipFill>
        <p:spPr>
          <a:xfrm>
            <a:off y="1330900" x="241225"/>
            <a:ext cy="2245999" cx="4087000"/>
          </a:xfrm>
          <a:prstGeom prst="rect">
            <a:avLst/>
          </a:prstGeom>
          <a:noFill/>
          <a:ln>
            <a:noFill/>
          </a:ln>
        </p:spPr>
      </p:pic>
      <p:pic>
        <p:nvPicPr>
          <p:cNvPr id="51" name="Shape 51"/>
          <p:cNvPicPr preferRelativeResize="0"/>
          <p:nvPr/>
        </p:nvPicPr>
        <p:blipFill>
          <a:blip r:embed="rId4">
            <a:alphaModFix/>
          </a:blip>
          <a:stretch>
            <a:fillRect/>
          </a:stretch>
        </p:blipFill>
        <p:spPr>
          <a:xfrm>
            <a:off y="1330907" x="4611099"/>
            <a:ext cy="2997642" cx="1896425"/>
          </a:xfrm>
          <a:prstGeom prst="rect">
            <a:avLst/>
          </a:prstGeom>
          <a:noFill/>
          <a:ln>
            <a:noFill/>
          </a:ln>
        </p:spPr>
      </p:pic>
      <p:pic>
        <p:nvPicPr>
          <p:cNvPr id="52" name="Shape 52"/>
          <p:cNvPicPr preferRelativeResize="0"/>
          <p:nvPr/>
        </p:nvPicPr>
        <p:blipFill>
          <a:blip r:embed="rId5">
            <a:alphaModFix/>
          </a:blip>
          <a:stretch>
            <a:fillRect/>
          </a:stretch>
        </p:blipFill>
        <p:spPr>
          <a:xfrm>
            <a:off y="1329277" x="6717452"/>
            <a:ext cy="3000901" cx="1896425"/>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 name="Shape 56"/>
        <p:cNvGrpSpPr/>
        <p:nvPr/>
      </p:nvGrpSpPr>
      <p:grpSpPr>
        <a:xfrm>
          <a:off y="0" x="0"/>
          <a:ext cy="0" cx="0"/>
          <a:chOff y="0" x="0"/>
          <a:chExt cy="0" cx="0"/>
        </a:xfrm>
      </p:grpSpPr>
      <p:sp>
        <p:nvSpPr>
          <p:cNvPr id="57" name="Shape 57"/>
          <p:cNvSpPr txBox="1"/>
          <p:nvPr>
            <p:ph type="title"/>
          </p:nvPr>
        </p:nvSpPr>
        <p:spPr>
          <a:xfrm>
            <a:off y="205978" x="457200"/>
            <a:ext cy="857400" cx="8229600"/>
          </a:xfrm>
          <a:prstGeom prst="rect">
            <a:avLst/>
          </a:prstGeom>
        </p:spPr>
        <p:txBody>
          <a:bodyPr bIns="91425" rIns="91425" lIns="91425" tIns="91425" anchor="b" anchorCtr="0">
            <a:spAutoFit/>
          </a:bodyPr>
          <a:lstStyle/>
          <a:p>
            <a:pPr>
              <a:spcBef>
                <a:spcPts val="0"/>
              </a:spcBef>
              <a:buNone/>
            </a:pPr>
            <a:r>
              <a:rPr lang="en"/>
              <a:t>User Profile Searching </a:t>
            </a:r>
          </a:p>
        </p:txBody>
      </p:sp>
      <p:sp>
        <p:nvSpPr>
          <p:cNvPr id="58" name="Shape 58"/>
          <p:cNvSpPr txBox="1"/>
          <p:nvPr>
            <p:ph idx="1" type="body"/>
          </p:nvPr>
        </p:nvSpPr>
        <p:spPr>
          <a:xfrm>
            <a:off y="1200150" x="457200"/>
            <a:ext cy="3725699" cx="8229600"/>
          </a:xfrm>
          <a:prstGeom prst="rect">
            <a:avLst/>
          </a:prstGeom>
        </p:spPr>
        <p:txBody>
          <a:bodyPr bIns="91425" rIns="91425" lIns="91425" tIns="91425" anchor="t" anchorCtr="0">
            <a:spAutoFit/>
          </a:bodyPr>
          <a:lstStyle/>
          <a:p>
            <a:pPr rtl="0" lvl="0" indent="-342900" marL="457200">
              <a:spcBef>
                <a:spcPts val="0"/>
              </a:spcBef>
              <a:buClr>
                <a:schemeClr val="dk1"/>
              </a:buClr>
              <a:buSzPct val="100000"/>
              <a:buFont typeface="Arial"/>
              <a:buChar char="●"/>
            </a:pPr>
            <a:r>
              <a:rPr sz="1800" lang="en"/>
              <a:t>Users can be searched using various different filters related to physical attributes.</a:t>
            </a:r>
          </a:p>
          <a:p>
            <a:pPr rtl="0" lvl="0" indent="-342900" marL="457200">
              <a:spcBef>
                <a:spcPts val="0"/>
              </a:spcBef>
              <a:buClr>
                <a:schemeClr val="dk1"/>
              </a:buClr>
              <a:buSzPct val="100000"/>
              <a:buFont typeface="Arial"/>
              <a:buChar char="●"/>
            </a:pPr>
            <a:r>
              <a:rPr sz="1800" lang="en"/>
              <a:t>Zoosk, Tinder, Match.com</a:t>
            </a:r>
          </a:p>
          <a:p>
            <a:pPr rtl="0" lvl="0" indent="-342900" marL="457200">
              <a:spcBef>
                <a:spcPts val="0"/>
              </a:spcBef>
              <a:buClr>
                <a:schemeClr val="dk1"/>
              </a:buClr>
              <a:buSzPct val="100000"/>
              <a:buFont typeface="Arial"/>
              <a:buChar char="●"/>
            </a:pPr>
            <a:r>
              <a:rPr sz="1800" lang="en"/>
              <a:t>Pros:</a:t>
            </a:r>
          </a:p>
          <a:p>
            <a:pPr rtl="0" lvl="1" indent="-342900" marL="914400">
              <a:spcBef>
                <a:spcPts val="0"/>
              </a:spcBef>
              <a:buClr>
                <a:schemeClr val="dk1"/>
              </a:buClr>
              <a:buSzPct val="100000"/>
              <a:buFont typeface="Courier New"/>
              <a:buChar char="o"/>
            </a:pPr>
            <a:r>
              <a:rPr sz="1800" lang="en"/>
              <a:t>Able to use filters related to physical attributes</a:t>
            </a:r>
          </a:p>
          <a:p>
            <a:pPr rtl="0" lvl="1" indent="-342900" marL="914400">
              <a:spcBef>
                <a:spcPts val="0"/>
              </a:spcBef>
              <a:buClr>
                <a:schemeClr val="dk1"/>
              </a:buClr>
              <a:buSzPct val="100000"/>
              <a:buFont typeface="Courier New"/>
              <a:buChar char="o"/>
            </a:pPr>
            <a:r>
              <a:rPr sz="1800" lang="en"/>
              <a:t>Limit searches to more desirable profiles based on the users preferences</a:t>
            </a:r>
          </a:p>
          <a:p>
            <a:pPr rtl="0" lvl="0" indent="-342900" marL="457200">
              <a:spcBef>
                <a:spcPts val="0"/>
              </a:spcBef>
              <a:buClr>
                <a:schemeClr val="dk1"/>
              </a:buClr>
              <a:buSzPct val="100000"/>
              <a:buFont typeface="Arial"/>
              <a:buChar char="●"/>
            </a:pPr>
            <a:r>
              <a:rPr sz="1800" lang="en"/>
              <a:t>Cons:</a:t>
            </a:r>
          </a:p>
          <a:p>
            <a:pPr rtl="0" lvl="1" indent="-342900" marL="914400">
              <a:spcBef>
                <a:spcPts val="0"/>
              </a:spcBef>
              <a:buClr>
                <a:schemeClr val="dk1"/>
              </a:buClr>
              <a:buSzPct val="100000"/>
              <a:buFont typeface="Courier New"/>
              <a:buChar char="o"/>
            </a:pPr>
            <a:r>
              <a:rPr sz="1800" lang="en"/>
              <a:t>The search is limited to physical appearance, factors like sense of humor cannot be searched</a:t>
            </a:r>
          </a:p>
          <a:p>
            <a:pPr rtl="0" lvl="1" indent="-342900" marL="914400">
              <a:spcBef>
                <a:spcPts val="0"/>
              </a:spcBef>
              <a:buClr>
                <a:schemeClr val="dk1"/>
              </a:buClr>
              <a:buSzPct val="100000"/>
              <a:buFont typeface="Courier New"/>
              <a:buChar char="o"/>
            </a:pPr>
            <a:r>
              <a:rPr sz="1800" lang="en"/>
              <a:t>It takes a lot of time for inputting all of the necessary preferences</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 name="Shape 62"/>
        <p:cNvGrpSpPr/>
        <p:nvPr/>
      </p:nvGrpSpPr>
      <p:grpSpPr>
        <a:xfrm>
          <a:off y="0" x="0"/>
          <a:ext cy="0" cx="0"/>
          <a:chOff y="0" x="0"/>
          <a:chExt cy="0" cx="0"/>
        </a:xfrm>
      </p:grpSpPr>
      <p:sp>
        <p:nvSpPr>
          <p:cNvPr id="63" name="Shape 63"/>
          <p:cNvSpPr txBox="1"/>
          <p:nvPr>
            <p:ph type="title"/>
          </p:nvPr>
        </p:nvSpPr>
        <p:spPr>
          <a:xfrm>
            <a:off y="205978" x="457200"/>
            <a:ext cy="857400" cx="8229600"/>
          </a:xfrm>
          <a:prstGeom prst="rect">
            <a:avLst/>
          </a:prstGeom>
        </p:spPr>
        <p:txBody>
          <a:bodyPr bIns="91425" rIns="91425" lIns="91425" tIns="91425" anchor="b" anchorCtr="0">
            <a:spAutoFit/>
          </a:bodyPr>
          <a:lstStyle/>
          <a:p>
            <a:pPr>
              <a:spcBef>
                <a:spcPts val="0"/>
              </a:spcBef>
              <a:buNone/>
            </a:pPr>
            <a:r>
              <a:rPr lang="en"/>
              <a:t>User Profile Searching Pictures</a:t>
            </a:r>
          </a:p>
        </p:txBody>
      </p:sp>
      <p:pic>
        <p:nvPicPr>
          <p:cNvPr id="64" name="Shape 64"/>
          <p:cNvPicPr preferRelativeResize="0"/>
          <p:nvPr/>
        </p:nvPicPr>
        <p:blipFill>
          <a:blip r:embed="rId3">
            <a:alphaModFix/>
          </a:blip>
          <a:stretch>
            <a:fillRect/>
          </a:stretch>
        </p:blipFill>
        <p:spPr>
          <a:xfrm>
            <a:off y="1399000" x="457200"/>
            <a:ext cy="3435150" cx="4585599"/>
          </a:xfrm>
          <a:prstGeom prst="rect">
            <a:avLst/>
          </a:prstGeom>
          <a:noFill/>
          <a:ln>
            <a:noFill/>
          </a:ln>
        </p:spPr>
      </p:pic>
      <p:pic>
        <p:nvPicPr>
          <p:cNvPr id="65" name="Shape 65"/>
          <p:cNvPicPr preferRelativeResize="0"/>
          <p:nvPr/>
        </p:nvPicPr>
        <p:blipFill>
          <a:blip r:embed="rId4">
            <a:alphaModFix/>
          </a:blip>
          <a:stretch>
            <a:fillRect/>
          </a:stretch>
        </p:blipFill>
        <p:spPr>
          <a:xfrm>
            <a:off y="1470695" x="5179896"/>
            <a:ext cy="3217650" cx="3630350"/>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y="0" x="0"/>
          <a:ext cy="0" cx="0"/>
          <a:chOff y="0" x="0"/>
          <a:chExt cy="0" cx="0"/>
        </a:xfrm>
      </p:grpSpPr>
      <p:sp>
        <p:nvSpPr>
          <p:cNvPr id="70" name="Shape 70"/>
          <p:cNvSpPr txBox="1"/>
          <p:nvPr>
            <p:ph type="title"/>
          </p:nvPr>
        </p:nvSpPr>
        <p:spPr>
          <a:xfrm>
            <a:off y="205978" x="457200"/>
            <a:ext cy="857400" cx="8229600"/>
          </a:xfrm>
          <a:prstGeom prst="rect">
            <a:avLst/>
          </a:prstGeom>
        </p:spPr>
        <p:txBody>
          <a:bodyPr bIns="91425" rIns="91425" lIns="91425" tIns="91425" anchor="b" anchorCtr="0">
            <a:spAutoFit/>
          </a:bodyPr>
          <a:lstStyle/>
          <a:p>
            <a:pPr>
              <a:spcBef>
                <a:spcPts val="0"/>
              </a:spcBef>
              <a:buNone/>
            </a:pPr>
            <a:r>
              <a:rPr lang="en"/>
              <a:t>Instant Messaging</a:t>
            </a:r>
          </a:p>
        </p:txBody>
      </p:sp>
      <p:sp>
        <p:nvSpPr>
          <p:cNvPr id="71" name="Shape 71"/>
          <p:cNvSpPr txBox="1"/>
          <p:nvPr>
            <p:ph idx="1" type="body"/>
          </p:nvPr>
        </p:nvSpPr>
        <p:spPr>
          <a:xfrm>
            <a:off y="1241625" x="533250"/>
            <a:ext cy="3725699" cx="8077500"/>
          </a:xfrm>
          <a:prstGeom prst="rect">
            <a:avLst/>
          </a:prstGeom>
        </p:spPr>
        <p:txBody>
          <a:bodyPr bIns="91425" rIns="91425" lIns="91425" tIns="91425" anchor="t" anchorCtr="0">
            <a:spAutoFit/>
          </a:bodyPr>
          <a:lstStyle/>
          <a:p>
            <a:pPr rtl="0" lvl="0" indent="-342900" marL="457200">
              <a:spcBef>
                <a:spcPts val="0"/>
              </a:spcBef>
              <a:buClr>
                <a:schemeClr val="dk1"/>
              </a:buClr>
              <a:buSzPct val="100000"/>
              <a:buFont typeface="Arial"/>
              <a:buChar char="●"/>
            </a:pPr>
            <a:r>
              <a:rPr sz="1800" lang="en"/>
              <a:t>Able to contact users in a private message</a:t>
            </a:r>
          </a:p>
          <a:p>
            <a:pPr rtl="0" lvl="0" indent="-342900" marL="457200">
              <a:spcBef>
                <a:spcPts val="0"/>
              </a:spcBef>
              <a:buClr>
                <a:schemeClr val="dk1"/>
              </a:buClr>
              <a:buSzPct val="100000"/>
              <a:buFont typeface="Arial"/>
              <a:buChar char="●"/>
            </a:pPr>
            <a:r>
              <a:rPr sz="1800" lang="en"/>
              <a:t>okCupid, PlentyofFish, Tinder</a:t>
            </a:r>
          </a:p>
          <a:p>
            <a:pPr rtl="0" lvl="0" indent="-342900" marL="457200">
              <a:spcBef>
                <a:spcPts val="0"/>
              </a:spcBef>
              <a:buClr>
                <a:schemeClr val="dk1"/>
              </a:buClr>
              <a:buSzPct val="100000"/>
              <a:buFont typeface="Arial"/>
              <a:buChar char="●"/>
            </a:pPr>
            <a:r>
              <a:rPr sz="1800" lang="en"/>
              <a:t>Pros:</a:t>
            </a:r>
          </a:p>
          <a:p>
            <a:pPr rtl="0" lvl="1" indent="-342900" marL="914400">
              <a:spcBef>
                <a:spcPts val="0"/>
              </a:spcBef>
              <a:buClr>
                <a:schemeClr val="dk1"/>
              </a:buClr>
              <a:buSzPct val="100000"/>
              <a:buFont typeface="Courier New"/>
              <a:buChar char="o"/>
            </a:pPr>
            <a:r>
              <a:rPr sz="1800" lang="en"/>
              <a:t>Allows users to have faster private contact between each other</a:t>
            </a:r>
          </a:p>
          <a:p>
            <a:pPr rtl="0" lvl="1" indent="-342900" marL="914400">
              <a:spcBef>
                <a:spcPts val="0"/>
              </a:spcBef>
              <a:buClr>
                <a:schemeClr val="dk1"/>
              </a:buClr>
              <a:buSzPct val="100000"/>
              <a:buFont typeface="Courier New"/>
              <a:buChar char="o"/>
            </a:pPr>
            <a:r>
              <a:rPr sz="1800" lang="en"/>
              <a:t>Users can get a feel for who the person really is beyond their profile description</a:t>
            </a:r>
          </a:p>
          <a:p>
            <a:pPr rtl="0" lvl="0" indent="-342900" marL="457200">
              <a:spcBef>
                <a:spcPts val="0"/>
              </a:spcBef>
              <a:buClr>
                <a:schemeClr val="dk1"/>
              </a:buClr>
              <a:buSzPct val="100000"/>
              <a:buFont typeface="Arial"/>
              <a:buChar char="●"/>
            </a:pPr>
            <a:r>
              <a:rPr sz="1800" lang="en"/>
              <a:t>Cons:</a:t>
            </a:r>
          </a:p>
          <a:p>
            <a:pPr rtl="0" lvl="1" indent="-342900" marL="914400">
              <a:spcBef>
                <a:spcPts val="0"/>
              </a:spcBef>
              <a:buClr>
                <a:schemeClr val="dk1"/>
              </a:buClr>
              <a:buSzPct val="100000"/>
              <a:buFont typeface="Courier New"/>
              <a:buChar char="o"/>
            </a:pPr>
            <a:r>
              <a:rPr sz="1800" lang="en"/>
              <a:t>Since there is no face to face contact, users cannot fully grasp facial expressions, body language, or sarcasm</a:t>
            </a:r>
          </a:p>
          <a:p>
            <a:pPr rtl="0" lvl="1" indent="-342900" marL="914400">
              <a:spcBef>
                <a:spcPts val="0"/>
              </a:spcBef>
              <a:buClr>
                <a:schemeClr val="dk1"/>
              </a:buClr>
              <a:buSzPct val="100000"/>
              <a:buFont typeface="Courier New"/>
              <a:buChar char="o"/>
            </a:pPr>
            <a:r>
              <a:rPr sz="1800" lang="en"/>
              <a:t>Reasons for ceasing of messages can be difficult to interpret</a:t>
            </a:r>
          </a:p>
          <a:p>
            <a:pPr rtl="0" lvl="1" indent="-342900" marL="914400">
              <a:spcBef>
                <a:spcPts val="0"/>
              </a:spcBef>
              <a:buClr>
                <a:schemeClr val="dk1"/>
              </a:buClr>
              <a:buSzPct val="100000"/>
              <a:buFont typeface="Courier New"/>
              <a:buChar char="o"/>
            </a:pPr>
            <a:r>
              <a:rPr sz="1800" lang="en"/>
              <a:t>Can be difficult to converse with a user that receives a lot of messages</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y="0" x="0"/>
          <a:ext cy="0" cx="0"/>
          <a:chOff y="0" x="0"/>
          <a:chExt cy="0" cx="0"/>
        </a:xfrm>
      </p:grpSpPr>
      <p:sp>
        <p:nvSpPr>
          <p:cNvPr id="76" name="Shape 76"/>
          <p:cNvSpPr txBox="1"/>
          <p:nvPr>
            <p:ph type="title"/>
          </p:nvPr>
        </p:nvSpPr>
        <p:spPr>
          <a:xfrm>
            <a:off y="205978" x="457200"/>
            <a:ext cy="857400" cx="8229600"/>
          </a:xfrm>
          <a:prstGeom prst="rect">
            <a:avLst/>
          </a:prstGeom>
        </p:spPr>
        <p:txBody>
          <a:bodyPr bIns="91425" rIns="91425" lIns="91425" tIns="91425" anchor="b" anchorCtr="0">
            <a:spAutoFit/>
          </a:bodyPr>
          <a:lstStyle/>
          <a:p>
            <a:pPr>
              <a:spcBef>
                <a:spcPts val="0"/>
              </a:spcBef>
              <a:buNone/>
            </a:pPr>
            <a:r>
              <a:rPr lang="en"/>
              <a:t>Private Messaging Pictures</a:t>
            </a:r>
          </a:p>
        </p:txBody>
      </p:sp>
      <p:pic>
        <p:nvPicPr>
          <p:cNvPr id="77" name="Shape 77"/>
          <p:cNvPicPr preferRelativeResize="0"/>
          <p:nvPr/>
        </p:nvPicPr>
        <p:blipFill>
          <a:blip r:embed="rId3">
            <a:alphaModFix/>
          </a:blip>
          <a:stretch>
            <a:fillRect/>
          </a:stretch>
        </p:blipFill>
        <p:spPr>
          <a:xfrm>
            <a:off y="1327375" x="1223351"/>
            <a:ext cy="3566049" cx="2004925"/>
          </a:xfrm>
          <a:prstGeom prst="rect">
            <a:avLst/>
          </a:prstGeom>
          <a:noFill/>
          <a:ln>
            <a:noFill/>
          </a:ln>
        </p:spPr>
      </p:pic>
      <p:pic>
        <p:nvPicPr>
          <p:cNvPr id="78" name="Shape 78"/>
          <p:cNvPicPr preferRelativeResize="0"/>
          <p:nvPr/>
        </p:nvPicPr>
        <p:blipFill>
          <a:blip r:embed="rId4">
            <a:alphaModFix/>
          </a:blip>
          <a:stretch>
            <a:fillRect/>
          </a:stretch>
        </p:blipFill>
        <p:spPr>
          <a:xfrm>
            <a:off y="1327375" x="5494223"/>
            <a:ext cy="3213400" cx="1812049"/>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y="0" x="0"/>
          <a:ext cy="0" cx="0"/>
          <a:chOff y="0" x="0"/>
          <a:chExt cy="0" cx="0"/>
        </a:xfrm>
      </p:grpSpPr>
      <p:sp>
        <p:nvSpPr>
          <p:cNvPr id="83" name="Shape 83"/>
          <p:cNvSpPr txBox="1"/>
          <p:nvPr>
            <p:ph type="title"/>
          </p:nvPr>
        </p:nvSpPr>
        <p:spPr>
          <a:xfrm>
            <a:off y="205978" x="457200"/>
            <a:ext cy="857400" cx="8229600"/>
          </a:xfrm>
          <a:prstGeom prst="rect">
            <a:avLst/>
          </a:prstGeom>
        </p:spPr>
        <p:txBody>
          <a:bodyPr bIns="91425" rIns="91425" lIns="91425" tIns="91425" anchor="b" anchorCtr="0">
            <a:spAutoFit/>
          </a:bodyPr>
          <a:lstStyle/>
          <a:p>
            <a:pPr>
              <a:spcBef>
                <a:spcPts val="0"/>
              </a:spcBef>
              <a:buNone/>
            </a:pPr>
            <a:r>
              <a:rPr lang="en"/>
              <a:t>“Viewed Me”</a:t>
            </a:r>
          </a:p>
        </p:txBody>
      </p:sp>
      <p:sp>
        <p:nvSpPr>
          <p:cNvPr id="84" name="Shape 84"/>
          <p:cNvSpPr txBox="1"/>
          <p:nvPr>
            <p:ph idx="1" type="body"/>
          </p:nvPr>
        </p:nvSpPr>
        <p:spPr>
          <a:xfrm>
            <a:off y="1200150" x="457200"/>
            <a:ext cy="3725699" cx="8229600"/>
          </a:xfrm>
          <a:prstGeom prst="rect">
            <a:avLst/>
          </a:prstGeom>
        </p:spPr>
        <p:txBody>
          <a:bodyPr bIns="91425" rIns="91425" lIns="91425" tIns="91425" anchor="t" anchorCtr="0">
            <a:spAutoFit/>
          </a:bodyPr>
          <a:lstStyle/>
          <a:p>
            <a:pPr rtl="0" lvl="0" indent="-342900" marL="457200">
              <a:spcBef>
                <a:spcPts val="0"/>
              </a:spcBef>
              <a:buClr>
                <a:schemeClr val="dk1"/>
              </a:buClr>
              <a:buSzPct val="100000"/>
              <a:buFont typeface="Arial"/>
              <a:buChar char="●"/>
            </a:pPr>
            <a:r>
              <a:rPr sz="1800" lang="en"/>
              <a:t>Ability to see users that have viewed your profile</a:t>
            </a:r>
          </a:p>
          <a:p>
            <a:pPr rtl="0" lvl="0" indent="-342900" marL="457200">
              <a:spcBef>
                <a:spcPts val="0"/>
              </a:spcBef>
              <a:buClr>
                <a:schemeClr val="dk1"/>
              </a:buClr>
              <a:buSzPct val="100000"/>
              <a:buFont typeface="Arial"/>
              <a:buChar char="●"/>
            </a:pPr>
            <a:r>
              <a:rPr sz="1800" lang="en"/>
              <a:t>okCupid, Lavalife</a:t>
            </a:r>
          </a:p>
          <a:p>
            <a:pPr rtl="0" lvl="0" indent="-342900" marL="457200">
              <a:spcBef>
                <a:spcPts val="0"/>
              </a:spcBef>
              <a:buClr>
                <a:schemeClr val="dk1"/>
              </a:buClr>
              <a:buSzPct val="100000"/>
              <a:buFont typeface="Arial"/>
              <a:buChar char="●"/>
            </a:pPr>
            <a:r>
              <a:rPr sz="1800" lang="en"/>
              <a:t>Pros:</a:t>
            </a:r>
          </a:p>
          <a:p>
            <a:pPr rtl="0" lvl="1" indent="-342900" marL="914400">
              <a:spcBef>
                <a:spcPts val="0"/>
              </a:spcBef>
              <a:buClr>
                <a:schemeClr val="dk1"/>
              </a:buClr>
              <a:buSzPct val="100000"/>
              <a:buFont typeface="Courier New"/>
              <a:buChar char="o"/>
            </a:pPr>
            <a:r>
              <a:rPr sz="1800" lang="en"/>
              <a:t>Able to see users that have visited your profile and have remained silent, showing potential stalkers</a:t>
            </a:r>
          </a:p>
          <a:p>
            <a:pPr rtl="0" lvl="1" indent="-342900" marL="914400">
              <a:spcBef>
                <a:spcPts val="0"/>
              </a:spcBef>
              <a:buClr>
                <a:schemeClr val="dk1"/>
              </a:buClr>
              <a:buSzPct val="100000"/>
              <a:buFont typeface="Courier New"/>
              <a:buChar char="o"/>
            </a:pPr>
            <a:r>
              <a:rPr sz="1800" lang="en"/>
              <a:t>Gauge the attractiveness of your profile based on how many other users are visiting</a:t>
            </a:r>
          </a:p>
          <a:p>
            <a:pPr rtl="0" lvl="0" indent="-342900" marL="457200">
              <a:spcBef>
                <a:spcPts val="0"/>
              </a:spcBef>
              <a:buClr>
                <a:schemeClr val="dk1"/>
              </a:buClr>
              <a:buSzPct val="100000"/>
              <a:buFont typeface="Arial"/>
              <a:buChar char="●"/>
            </a:pPr>
            <a:r>
              <a:rPr sz="1800" lang="en"/>
              <a:t>Cons:</a:t>
            </a:r>
          </a:p>
          <a:p>
            <a:pPr rtl="0" lvl="1" indent="-342900" marL="914400">
              <a:spcBef>
                <a:spcPts val="0"/>
              </a:spcBef>
              <a:buClr>
                <a:schemeClr val="dk1"/>
              </a:buClr>
              <a:buSzPct val="100000"/>
              <a:buFont typeface="Courier New"/>
              <a:buChar char="o"/>
            </a:pPr>
            <a:r>
              <a:rPr sz="1800" lang="en"/>
              <a:t>No anonymous browsing since the other users know when someone is visiting their profile</a:t>
            </a:r>
          </a:p>
          <a:p>
            <a:pPr lvl="1" indent="-342900" marL="914400">
              <a:spcBef>
                <a:spcPts val="0"/>
              </a:spcBef>
              <a:buClr>
                <a:schemeClr val="dk1"/>
              </a:buClr>
              <a:buSzPct val="100000"/>
              <a:buFont typeface="Courier New"/>
              <a:buChar char="o"/>
            </a:pPr>
            <a:r>
              <a:rPr sz="1800" lang="en"/>
              <a:t>Misclick on profile or simply browsing a profile can show false interest</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swiss">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